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2" r:id="rId3"/>
    <p:sldId id="263" r:id="rId4"/>
    <p:sldId id="265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303" r:id="rId13"/>
    <p:sldId id="272" r:id="rId14"/>
    <p:sldId id="299" r:id="rId15"/>
    <p:sldId id="273" r:id="rId16"/>
    <p:sldId id="301" r:id="rId17"/>
    <p:sldId id="275" r:id="rId18"/>
    <p:sldId id="278" r:id="rId19"/>
    <p:sldId id="280" r:id="rId20"/>
    <p:sldId id="282" r:id="rId21"/>
    <p:sldId id="281" r:id="rId22"/>
    <p:sldId id="283" r:id="rId23"/>
    <p:sldId id="276" r:id="rId24"/>
    <p:sldId id="284" r:id="rId25"/>
    <p:sldId id="285" r:id="rId26"/>
    <p:sldId id="286" r:id="rId27"/>
    <p:sldId id="274" r:id="rId28"/>
    <p:sldId id="287" r:id="rId29"/>
    <p:sldId id="288" r:id="rId30"/>
    <p:sldId id="290" r:id="rId31"/>
    <p:sldId id="289" r:id="rId32"/>
    <p:sldId id="294" r:id="rId33"/>
    <p:sldId id="291" r:id="rId34"/>
    <p:sldId id="292" r:id="rId35"/>
    <p:sldId id="293" r:id="rId36"/>
    <p:sldId id="304" r:id="rId37"/>
    <p:sldId id="295" r:id="rId38"/>
    <p:sldId id="296" r:id="rId39"/>
    <p:sldId id="297" r:id="rId40"/>
  </p:sldIdLst>
  <p:sldSz cx="12192000" cy="6858000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Hack" panose="020B0609030202020204" pitchFamily="49" charset="0"/>
      <p:regular r:id="rId44"/>
      <p:bold r:id="rId45"/>
      <p:italic r:id="rId46"/>
      <p:boldItalic r:id="rId47"/>
    </p:embeddedFont>
    <p:embeddedFont>
      <p:font typeface="KoPubWorld돋움체 Bold" panose="00000800000000000000" pitchFamily="2" charset="-127"/>
      <p:bold r:id="rId48"/>
    </p:embeddedFont>
    <p:embeddedFont>
      <p:font typeface="KoPubWorld돋움체 Light" panose="00000300000000000000" pitchFamily="2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3BF27"/>
    <a:srgbClr val="FF7401"/>
    <a:srgbClr val="19F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0401" autoAdjust="0"/>
  </p:normalViewPr>
  <p:slideViewPr>
    <p:cSldViewPr snapToGrid="0">
      <p:cViewPr varScale="1">
        <p:scale>
          <a:sx n="50" d="100"/>
          <a:sy n="50" d="100"/>
        </p:scale>
        <p:origin x="6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1%20tun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1%20tuni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1%20tunin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pro1%20tuni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lr=1e-5 </a:t>
            </a:r>
            <a:r>
              <a:rPr lang="ko-KR" altLang="en-US"/>
              <a:t>고정</a:t>
            </a:r>
            <a:r>
              <a:rPr lang="en-US" altLang="ko-KR"/>
              <a:t> bs</a:t>
            </a:r>
            <a:r>
              <a:rPr lang="ko-KR" altLang="en-US"/>
              <a:t>에 따른 성능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Sheet1!$A$47</c:f>
              <c:strCache>
                <c:ptCount val="1"/>
                <c:pt idx="0">
                  <c:v>lr=1e-5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Sheet1!$B$46:$E$46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</c:numCache>
            </c:numRef>
          </c:xVal>
          <c:yVal>
            <c:numRef>
              <c:f>Sheet1!$B$47:$E$47</c:f>
              <c:numCache>
                <c:formatCode>General</c:formatCode>
                <c:ptCount val="4"/>
                <c:pt idx="0">
                  <c:v>98.09</c:v>
                </c:pt>
                <c:pt idx="1">
                  <c:v>97.76</c:v>
                </c:pt>
                <c:pt idx="2">
                  <c:v>97.61</c:v>
                </c:pt>
                <c:pt idx="3">
                  <c:v>97.58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A19-40FB-848B-D72C8D6896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0095040"/>
        <c:axId val="1001698448"/>
      </c:scatterChart>
      <c:valAx>
        <c:axId val="1000095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batch</a:t>
                </a:r>
                <a:r>
                  <a:rPr lang="en-US" altLang="ko-KR" baseline="0"/>
                  <a:t> size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01698448"/>
        <c:crosses val="autoZero"/>
        <c:crossBetween val="midCat"/>
      </c:valAx>
      <c:valAx>
        <c:axId val="1001698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accuracy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00095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lr &amp; bs</a:t>
            </a:r>
            <a:r>
              <a:rPr lang="ko-KR"/>
              <a:t>에 따른 성능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4728585806707689"/>
          <c:y val="0.13272338803909151"/>
          <c:w val="0.80590753583897057"/>
          <c:h val="0.6427513492353796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Sheet1!$A$47</c:f>
              <c:strCache>
                <c:ptCount val="1"/>
                <c:pt idx="0">
                  <c:v>lr=1e-5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Sheet1!$B$46:$E$46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</c:numCache>
            </c:numRef>
          </c:xVal>
          <c:yVal>
            <c:numRef>
              <c:f>Sheet1!$B$47:$E$47</c:f>
              <c:numCache>
                <c:formatCode>General</c:formatCode>
                <c:ptCount val="4"/>
                <c:pt idx="0">
                  <c:v>98.09</c:v>
                </c:pt>
                <c:pt idx="1">
                  <c:v>97.76</c:v>
                </c:pt>
                <c:pt idx="2">
                  <c:v>97.61</c:v>
                </c:pt>
                <c:pt idx="3">
                  <c:v>97.58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42-48EA-A787-503CE96523AB}"/>
            </c:ext>
          </c:extLst>
        </c:ser>
        <c:ser>
          <c:idx val="1"/>
          <c:order val="1"/>
          <c:tx>
            <c:strRef>
              <c:f>Sheet1!$A$48</c:f>
              <c:strCache>
                <c:ptCount val="1"/>
                <c:pt idx="0">
                  <c:v>lr=5e-5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Sheet1!$B$46:$E$46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</c:numCache>
            </c:numRef>
          </c:xVal>
          <c:yVal>
            <c:numRef>
              <c:f>Sheet1!$B$48:$E$48</c:f>
              <c:numCache>
                <c:formatCode>General</c:formatCode>
                <c:ptCount val="4"/>
                <c:pt idx="1">
                  <c:v>98</c:v>
                </c:pt>
                <c:pt idx="2">
                  <c:v>98.06</c:v>
                </c:pt>
                <c:pt idx="3">
                  <c:v>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A42-48EA-A787-503CE96523AB}"/>
            </c:ext>
          </c:extLst>
        </c:ser>
        <c:ser>
          <c:idx val="2"/>
          <c:order val="2"/>
          <c:tx>
            <c:strRef>
              <c:f>Sheet1!$A$49</c:f>
              <c:strCache>
                <c:ptCount val="1"/>
                <c:pt idx="0">
                  <c:v>lr=1e-3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Sheet1!$B$46:$E$46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</c:numCache>
            </c:numRef>
          </c:xVal>
          <c:yVal>
            <c:numRef>
              <c:f>Sheet1!$B$49:$E$49</c:f>
              <c:numCache>
                <c:formatCode>General</c:formatCode>
                <c:ptCount val="4"/>
                <c:pt idx="1">
                  <c:v>96.92</c:v>
                </c:pt>
                <c:pt idx="2">
                  <c:v>97.28</c:v>
                </c:pt>
                <c:pt idx="3">
                  <c:v>97.43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A42-48EA-A787-503CE96523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8505711"/>
        <c:axId val="806336383"/>
      </c:scatterChart>
      <c:valAx>
        <c:axId val="808505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learning rate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45658212540632259"/>
              <c:y val="0.831360794855313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6336383"/>
        <c:crosses val="autoZero"/>
        <c:crossBetween val="midCat"/>
      </c:valAx>
      <c:valAx>
        <c:axId val="80633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5057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44117932495661"/>
          <c:y val="0.90351814336314773"/>
          <c:w val="0.53957802428830171"/>
          <c:h val="7.22100119766582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lr &amp; bs</a:t>
            </a:r>
            <a:r>
              <a:rPr lang="ko-KR" sz="1200"/>
              <a:t>에 따른 성능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4728585806707689"/>
          <c:y val="0.13272338803909151"/>
          <c:w val="0.80590753583897057"/>
          <c:h val="0.6427513492353796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Sheet1!$A$47</c:f>
              <c:strCache>
                <c:ptCount val="1"/>
                <c:pt idx="0">
                  <c:v>lr=1e-5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Sheet1!$B$46:$E$46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</c:numCache>
            </c:numRef>
          </c:xVal>
          <c:yVal>
            <c:numRef>
              <c:f>Sheet1!$B$47:$E$47</c:f>
              <c:numCache>
                <c:formatCode>General</c:formatCode>
                <c:ptCount val="4"/>
                <c:pt idx="0">
                  <c:v>98.09</c:v>
                </c:pt>
                <c:pt idx="1">
                  <c:v>97.76</c:v>
                </c:pt>
                <c:pt idx="2">
                  <c:v>97.61</c:v>
                </c:pt>
                <c:pt idx="3">
                  <c:v>97.58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00-47D2-894F-8F5CFA32F19B}"/>
            </c:ext>
          </c:extLst>
        </c:ser>
        <c:ser>
          <c:idx val="1"/>
          <c:order val="1"/>
          <c:tx>
            <c:strRef>
              <c:f>Sheet1!$A$48</c:f>
              <c:strCache>
                <c:ptCount val="1"/>
                <c:pt idx="0">
                  <c:v>lr=5e-5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Sheet1!$B$46:$E$46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</c:numCache>
            </c:numRef>
          </c:xVal>
          <c:yVal>
            <c:numRef>
              <c:f>Sheet1!$B$48:$E$48</c:f>
              <c:numCache>
                <c:formatCode>General</c:formatCode>
                <c:ptCount val="4"/>
                <c:pt idx="1">
                  <c:v>98</c:v>
                </c:pt>
                <c:pt idx="2">
                  <c:v>98.06</c:v>
                </c:pt>
                <c:pt idx="3">
                  <c:v>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B00-47D2-894F-8F5CFA32F19B}"/>
            </c:ext>
          </c:extLst>
        </c:ser>
        <c:ser>
          <c:idx val="2"/>
          <c:order val="2"/>
          <c:tx>
            <c:strRef>
              <c:f>Sheet1!$A$49</c:f>
              <c:strCache>
                <c:ptCount val="1"/>
                <c:pt idx="0">
                  <c:v>lr=1e-3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Sheet1!$B$46:$E$46</c:f>
              <c:numCache>
                <c:formatCode>General</c:formatCode>
                <c:ptCount val="4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</c:numCache>
            </c:numRef>
          </c:xVal>
          <c:yVal>
            <c:numRef>
              <c:f>Sheet1!$B$49:$E$49</c:f>
              <c:numCache>
                <c:formatCode>General</c:formatCode>
                <c:ptCount val="4"/>
                <c:pt idx="1">
                  <c:v>96.92</c:v>
                </c:pt>
                <c:pt idx="2">
                  <c:v>97.28</c:v>
                </c:pt>
                <c:pt idx="3">
                  <c:v>97.43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B00-47D2-894F-8F5CFA32F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8505711"/>
        <c:axId val="806336383"/>
      </c:scatterChart>
      <c:valAx>
        <c:axId val="808505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learning rate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45658212540632259"/>
              <c:y val="0.831360794855313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6336383"/>
        <c:crosses val="autoZero"/>
        <c:crossBetween val="midCat"/>
      </c:valAx>
      <c:valAx>
        <c:axId val="80633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85057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44117932495661"/>
          <c:y val="0.90351814336314773"/>
          <c:w val="0.53957802428830171"/>
          <c:h val="7.22100119766582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scheduler</a:t>
            </a:r>
            <a:r>
              <a:rPr lang="ko-KR" altLang="en-US"/>
              <a:t>에 따른 성능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Sheet1!$B$55</c:f>
              <c:strCache>
                <c:ptCount val="1"/>
                <c:pt idx="0">
                  <c:v>val_acc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Sheet1!$A$56:$A$58</c:f>
              <c:strCache>
                <c:ptCount val="3"/>
                <c:pt idx="0">
                  <c:v>lr_warmup</c:v>
                </c:pt>
                <c:pt idx="1">
                  <c:v>cyclic</c:v>
                </c:pt>
                <c:pt idx="2">
                  <c:v>cos</c:v>
                </c:pt>
              </c:strCache>
            </c:strRef>
          </c:cat>
          <c:val>
            <c:numRef>
              <c:f>Sheet1!$B$56:$B$58</c:f>
              <c:numCache>
                <c:formatCode>General</c:formatCode>
                <c:ptCount val="3"/>
                <c:pt idx="0">
                  <c:v>98.12</c:v>
                </c:pt>
                <c:pt idx="1">
                  <c:v>98.06</c:v>
                </c:pt>
                <c:pt idx="2">
                  <c:v>97.85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88-4AB0-B09F-3BC60243D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1716336"/>
        <c:axId val="563865120"/>
      </c:barChart>
      <c:catAx>
        <c:axId val="651716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scheduler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3865120"/>
        <c:crosses val="autoZero"/>
        <c:auto val="1"/>
        <c:lblAlgn val="ctr"/>
        <c:lblOffset val="100"/>
        <c:noMultiLvlLbl val="0"/>
      </c:catAx>
      <c:valAx>
        <c:axId val="56386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acc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1716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구정수 - DeBERTa</c:v>
                </c:pt>
                <c:pt idx="1">
                  <c:v>김진영 - ALBERT</c:v>
                </c:pt>
                <c:pt idx="2">
                  <c:v>윤영진 - BERT</c:v>
                </c:pt>
                <c:pt idx="3">
                  <c:v>이주혁 - RoBERTa</c:v>
                </c:pt>
                <c:pt idx="4">
                  <c:v>정동영  - ELETRA</c:v>
                </c:pt>
                <c:pt idx="5">
                  <c:v>한현 - GPT-2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0.98399999999999999</c:v>
                </c:pt>
                <c:pt idx="1">
                  <c:v>0.97870000000000001</c:v>
                </c:pt>
                <c:pt idx="2">
                  <c:v>0.97899999999999998</c:v>
                </c:pt>
                <c:pt idx="3">
                  <c:v>0.97899999999999998</c:v>
                </c:pt>
                <c:pt idx="4">
                  <c:v>0</c:v>
                </c:pt>
                <c:pt idx="5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D8-434C-BCB5-6EFB50D785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구정수 - DeBERTa</c:v>
                </c:pt>
                <c:pt idx="1">
                  <c:v>김진영 - ALBERT</c:v>
                </c:pt>
                <c:pt idx="2">
                  <c:v>윤영진 - BERT</c:v>
                </c:pt>
                <c:pt idx="3">
                  <c:v>이주혁 - RoBERTa</c:v>
                </c:pt>
                <c:pt idx="4">
                  <c:v>정동영  - ELETRA</c:v>
                </c:pt>
                <c:pt idx="5">
                  <c:v>한현 - GPT-2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0.98350000000000004</c:v>
                </c:pt>
                <c:pt idx="1">
                  <c:v>0.97899999999999998</c:v>
                </c:pt>
                <c:pt idx="2">
                  <c:v>0.97899999999999998</c:v>
                </c:pt>
                <c:pt idx="3">
                  <c:v>0.98280000000000001</c:v>
                </c:pt>
                <c:pt idx="4">
                  <c:v>0.98160000000000003</c:v>
                </c:pt>
                <c:pt idx="5">
                  <c:v>0.97840000000000005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D8-434C-BCB5-6EFB50D785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구정수 - DeBERTa</c:v>
                </c:pt>
                <c:pt idx="1">
                  <c:v>김진영 - ALBERT</c:v>
                </c:pt>
                <c:pt idx="2">
                  <c:v>윤영진 - BERT</c:v>
                </c:pt>
                <c:pt idx="3">
                  <c:v>이주혁 - RoBERTa</c:v>
                </c:pt>
                <c:pt idx="4">
                  <c:v>정동영  - ELETRA</c:v>
                </c:pt>
                <c:pt idx="5">
                  <c:v>한현 - GPT-2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0.98309999999999997</c:v>
                </c:pt>
                <c:pt idx="1">
                  <c:v>0.97799999999999998</c:v>
                </c:pt>
                <c:pt idx="2">
                  <c:v>0.98099999999999998</c:v>
                </c:pt>
                <c:pt idx="3">
                  <c:v>0.97889999999999999</c:v>
                </c:pt>
                <c:pt idx="4">
                  <c:v>0.98099999999999998</c:v>
                </c:pt>
                <c:pt idx="5">
                  <c:v>0.97899999999999998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D8-434C-BCB5-6EFB50D78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9071343"/>
        <c:axId val="1899071759"/>
      </c:barChart>
      <c:catAx>
        <c:axId val="1899071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9071759"/>
        <c:crosses val="autoZero"/>
        <c:auto val="1"/>
        <c:lblAlgn val="ctr"/>
        <c:lblOffset val="100"/>
        <c:noMultiLvlLbl val="0"/>
      </c:catAx>
      <c:valAx>
        <c:axId val="1899071759"/>
        <c:scaling>
          <c:orientation val="minMax"/>
          <c:max val="0.98499999999999999"/>
          <c:min val="0.9600000000000000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9071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구정수</c:v>
                </c:pt>
                <c:pt idx="1">
                  <c:v>김진영</c:v>
                </c:pt>
                <c:pt idx="2">
                  <c:v>윤영진</c:v>
                </c:pt>
                <c:pt idx="3">
                  <c:v>이주혁</c:v>
                </c:pt>
                <c:pt idx="4">
                  <c:v>정동영</c:v>
                </c:pt>
                <c:pt idx="5">
                  <c:v>한현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0.98399999999999999</c:v>
                </c:pt>
                <c:pt idx="1">
                  <c:v>0.97160000000000002</c:v>
                </c:pt>
                <c:pt idx="2">
                  <c:v>0.97399999999999998</c:v>
                </c:pt>
                <c:pt idx="3">
                  <c:v>0.97850000000000004</c:v>
                </c:pt>
                <c:pt idx="4">
                  <c:v>0.97950000000000004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80-46C4-9323-056B268218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구정수</c:v>
                </c:pt>
                <c:pt idx="1">
                  <c:v>김진영</c:v>
                </c:pt>
                <c:pt idx="2">
                  <c:v>윤영진</c:v>
                </c:pt>
                <c:pt idx="3">
                  <c:v>이주혁</c:v>
                </c:pt>
                <c:pt idx="4">
                  <c:v>정동영</c:v>
                </c:pt>
                <c:pt idx="5">
                  <c:v>한현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0.98040000000000005</c:v>
                </c:pt>
                <c:pt idx="1">
                  <c:v>0.96699999999999997</c:v>
                </c:pt>
                <c:pt idx="2">
                  <c:v>0.97360000000000002</c:v>
                </c:pt>
                <c:pt idx="3">
                  <c:v>0</c:v>
                </c:pt>
                <c:pt idx="4">
                  <c:v>0.98099999999999998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80-46C4-9323-056B268218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구정수</c:v>
                </c:pt>
                <c:pt idx="1">
                  <c:v>김진영</c:v>
                </c:pt>
                <c:pt idx="2">
                  <c:v>윤영진</c:v>
                </c:pt>
                <c:pt idx="3">
                  <c:v>이주혁</c:v>
                </c:pt>
                <c:pt idx="4">
                  <c:v>정동영</c:v>
                </c:pt>
                <c:pt idx="5">
                  <c:v>한현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0.98319999999999996</c:v>
                </c:pt>
                <c:pt idx="1">
                  <c:v>0.97409999999999997</c:v>
                </c:pt>
                <c:pt idx="2">
                  <c:v>0.97509999999999997</c:v>
                </c:pt>
                <c:pt idx="3">
                  <c:v>0</c:v>
                </c:pt>
                <c:pt idx="4">
                  <c:v>0.98029999999999995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80-46C4-9323-056B268218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9071343"/>
        <c:axId val="1899071759"/>
      </c:barChart>
      <c:catAx>
        <c:axId val="1899071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9071759"/>
        <c:crosses val="autoZero"/>
        <c:auto val="1"/>
        <c:lblAlgn val="ctr"/>
        <c:lblOffset val="100"/>
        <c:noMultiLvlLbl val="0"/>
      </c:catAx>
      <c:valAx>
        <c:axId val="1899071759"/>
        <c:scaling>
          <c:orientation val="minMax"/>
          <c:max val="0.98949999999999994"/>
          <c:min val="0.9600000000000000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9071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0D5358C-43BE-9DE3-DC88-A3ECB85450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DB022E-73CF-B830-8779-9E6EB0BB54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3C92A-FFE6-43F1-B820-4ACC24229D38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70DD6D-8D9E-3334-DB96-823F31A0FE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68F67B-B644-8B7B-C736-5A2E33C533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81120-D25D-4E25-B0D1-38AB6FB6C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873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B3019-C038-430E-9DA1-BA1F70E68678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C4A3A-BD47-4F79-BAD6-249902012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87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4</a:t>
            </a:r>
            <a:r>
              <a:rPr lang="ko-KR" altLang="en-US"/>
              <a:t>팀 언어의마술</a:t>
            </a:r>
            <a:r>
              <a:rPr lang="en-US" altLang="ko-KR"/>
              <a:t>4</a:t>
            </a:r>
            <a:r>
              <a:rPr lang="ko-KR" altLang="en-US"/>
              <a:t>조 발표 시작하겠습니다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31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406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9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발표 순서는 다음과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88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이번 프로젝트는 영어 문장의 긍정과 부정을 판단하는 </a:t>
            </a:r>
            <a:r>
              <a:rPr lang="en-US" altLang="ko-KR"/>
              <a:t>sentence classification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성능판단지표는 </a:t>
            </a:r>
            <a:r>
              <a:rPr lang="en-US" altLang="ko-KR"/>
              <a:t>Kaggle competition score</a:t>
            </a:r>
            <a:r>
              <a:rPr lang="ko-KR" altLang="en-US"/>
              <a:t>이며 </a:t>
            </a:r>
            <a:r>
              <a:rPr lang="en-US" altLang="ko-KR"/>
              <a:t>python</a:t>
            </a:r>
            <a:r>
              <a:rPr lang="ko-KR" altLang="en-US"/>
              <a:t>으로 구현하였으며</a:t>
            </a:r>
            <a:r>
              <a:rPr lang="en-US" altLang="ko-KR"/>
              <a:t> </a:t>
            </a:r>
            <a:r>
              <a:rPr lang="ko-KR" altLang="en-US"/>
              <a:t>주로 </a:t>
            </a:r>
            <a:r>
              <a:rPr lang="en-US" altLang="ko-KR"/>
              <a:t>hugging face </a:t>
            </a:r>
            <a:r>
              <a:rPr lang="ko-KR" altLang="en-US"/>
              <a:t>라이브러리를 사용했습니다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20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실험 환경은 </a:t>
            </a:r>
            <a:r>
              <a:rPr lang="en-US" altLang="ko-KR"/>
              <a:t>google colab pro plus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사용 데이터셋과 라이브러리</a:t>
            </a:r>
            <a:r>
              <a:rPr lang="en-US" altLang="ko-KR"/>
              <a:t> </a:t>
            </a:r>
            <a:r>
              <a:rPr lang="ko-KR" altLang="en-US"/>
              <a:t>및 프레임워크는 다음과 같습니다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04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팀은 총 여섯명입니다</a:t>
            </a:r>
            <a:r>
              <a:rPr lang="en-US" altLang="ko-KR"/>
              <a:t>. </a:t>
            </a:r>
            <a:r>
              <a:rPr lang="ko-KR" altLang="en-US"/>
              <a:t>각자 </a:t>
            </a:r>
            <a:r>
              <a:rPr lang="en-US" altLang="ko-KR"/>
              <a:t>language model </a:t>
            </a:r>
            <a:r>
              <a:rPr lang="ko-KR" altLang="en-US"/>
              <a:t>하나씩 선정해서 </a:t>
            </a:r>
            <a:r>
              <a:rPr lang="en-US" altLang="ko-KR"/>
              <a:t>Kaggle competition</a:t>
            </a:r>
            <a:r>
              <a:rPr lang="ko-KR" altLang="en-US"/>
              <a:t>을 수행했습니다</a:t>
            </a:r>
            <a:r>
              <a:rPr lang="en-US" altLang="ko-KR"/>
              <a:t>. (</a:t>
            </a:r>
            <a:r>
              <a:rPr lang="ko-KR" altLang="en-US"/>
              <a:t>팀원들이 맡은 모델을 읊어준다</a:t>
            </a:r>
            <a:r>
              <a:rPr lang="en-US" altLang="ko-KR"/>
              <a:t>.)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1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진행 일정입니다</a:t>
            </a:r>
            <a:r>
              <a:rPr lang="en-US" altLang="ko-KR"/>
              <a:t>. </a:t>
            </a:r>
            <a:r>
              <a:rPr lang="ko-KR" altLang="en-US"/>
              <a:t>프로젝트 초기엔 버그 픽스에 전념하였으며</a:t>
            </a:r>
            <a:r>
              <a:rPr lang="en-US" altLang="ko-KR"/>
              <a:t>, </a:t>
            </a:r>
            <a:r>
              <a:rPr lang="ko-KR" altLang="en-US"/>
              <a:t>이후엔 모델 선정 및 개선에 힘썼습니다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482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일일미팅에서 일정을 계획하고</a:t>
            </a:r>
            <a:r>
              <a:rPr lang="en-US" altLang="ko-KR"/>
              <a:t>, </a:t>
            </a:r>
            <a:r>
              <a:rPr lang="ko-KR" altLang="en-US"/>
              <a:t>계획된 일정에 대한 현황 공유를 통해 성공적으로 실험을 진행할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6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초반 가장 우선시되었던 버그 픽스입니다</a:t>
            </a:r>
            <a:r>
              <a:rPr lang="en-US" altLang="ko-KR"/>
              <a:t>. </a:t>
            </a:r>
            <a:r>
              <a:rPr lang="ko-KR" altLang="en-US"/>
              <a:t>해당 코드는 원본 </a:t>
            </a:r>
            <a:r>
              <a:rPr lang="en-US" altLang="ko-KR"/>
              <a:t>base line </a:t>
            </a:r>
            <a:r>
              <a:rPr lang="ko-KR" altLang="en-US"/>
              <a:t>코드입니다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69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sorted indices</a:t>
            </a:r>
            <a:r>
              <a:rPr lang="ko-KR" altLang="en-US"/>
              <a:t>에서 정렬이 수행되고 있었기 때문에 코드를 수정했습니다</a:t>
            </a:r>
            <a:r>
              <a:rPr lang="en-US" altLang="ko-KR"/>
              <a:t>. </a:t>
            </a:r>
          </a:p>
          <a:p>
            <a:r>
              <a:rPr lang="ko-KR" altLang="en-US"/>
              <a:t>또한 </a:t>
            </a:r>
            <a:r>
              <a:rPr lang="en-US" altLang="ko-KR"/>
              <a:t>attention mask</a:t>
            </a:r>
            <a:r>
              <a:rPr lang="ko-KR" altLang="en-US"/>
              <a:t>가 </a:t>
            </a:r>
            <a:r>
              <a:rPr lang="en-US" altLang="ko-KR"/>
              <a:t>input ids</a:t>
            </a:r>
            <a:r>
              <a:rPr lang="ko-KR" altLang="en-US"/>
              <a:t>가 </a:t>
            </a:r>
            <a:r>
              <a:rPr lang="en-US" altLang="ko-KR"/>
              <a:t>padding</a:t>
            </a:r>
            <a:r>
              <a:rPr lang="ko-KR" altLang="en-US"/>
              <a:t>되고 난 후에 생성되고 있었기 때문에 이 순서 또한 변경하였습니다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C4A3A-BD47-4F79-BAD6-2499020120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75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63600-0FC3-A102-409F-D360B0BD9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588"/>
            <a:ext cx="9144000" cy="2387600"/>
          </a:xfrm>
        </p:spPr>
        <p:txBody>
          <a:bodyPr anchor="t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4FE3F1-E948-5952-FDA2-7AD1898B5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73113"/>
            <a:ext cx="9144000" cy="1655762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A194A-ED22-A7EA-8792-277A64085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75511E-2832-CC88-18E7-60EF6F44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27C13-55F1-DAA0-6F65-4DD5CAA2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4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422FA-2332-85B9-799B-82587E9F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123DA3-A1B3-D3B3-288D-14D884C3C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A2C93-4337-AC72-F842-E0065763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1A5AE-02F0-9502-AE28-A88446015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58DAE-8B2B-902C-AB20-2FE091C7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8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B2665C-442F-97B5-31AF-9A314062A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63E626-7C1F-747B-0AAE-D80938523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72687-EA78-426E-079F-794E2DFD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0DD70-1C76-1C97-E204-8E221A73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AF26C-E525-E621-D99F-00B7048E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99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54DA1-6B2A-83E2-B2E0-55DA9303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365126"/>
            <a:ext cx="11674414" cy="62110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7A3DE0-1662-3BD4-9313-A0BB9E90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1" y="1630392"/>
            <a:ext cx="11139578" cy="4753155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F8AFC-F9FD-F187-EFA6-2B2B44D2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96EA7-ECD3-80EB-F3BE-E84AF0BF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CBD14-8EEC-224A-ED8D-1E1253C5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BE6EC-AB35-FFA4-1D49-0BDC1B67CD23}"/>
              </a:ext>
            </a:extLst>
          </p:cNvPr>
          <p:cNvSpPr/>
          <p:nvPr userDrawn="1"/>
        </p:nvSpPr>
        <p:spPr>
          <a:xfrm>
            <a:off x="0" y="365126"/>
            <a:ext cx="112144" cy="9158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E9C1917-C478-732D-AC89-9D110BB121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475" y="910087"/>
            <a:ext cx="10967049" cy="37093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마스터 텍스트 스타일을 편집하려면 클릭    </a:t>
            </a:r>
          </a:p>
        </p:txBody>
      </p:sp>
    </p:spTree>
    <p:extLst>
      <p:ext uri="{BB962C8B-B14F-4D97-AF65-F5344CB8AC3E}">
        <p14:creationId xmlns:p14="http://schemas.microsoft.com/office/powerpoint/2010/main" val="190085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513D8-D0B3-6B80-8252-27524BAE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65B75E-9834-F4DE-6582-E04C8C87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693BD-B541-37FF-96BC-AE7C3B29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9D6ED-FD6C-837D-08E1-17236E73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652B5-44AF-710B-84BC-B6DAC0CF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56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79ED6-8D9A-E2D8-FD54-6F0E2CDE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9B0909-E8EA-A54A-98DE-CB6A58565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3AF8A7-4C7A-DF0E-133E-C0632EF38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E14D12-DE8D-C465-C6A9-6FE41997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AA31F9-079C-5B66-5BC5-0DF698F9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ED1E2-A2D5-925A-DF8B-E81470E2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7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86E77-0D8E-49B9-1FF3-E0626BA9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3A9A3-B363-B43E-3A08-209EC4F19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604304-0CAA-8257-C590-A613C14DD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BEFC21-E723-C3D4-5A5A-118038617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032A1F-099B-DE8A-D27A-390641A8D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2C2642-F087-5F42-8EEB-D9FE43B9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75E05B-2A27-5AAC-6660-63EEAB3D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4AC167-AAC9-8B1A-F804-74ADEAA2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5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DC92E-930D-5562-888C-EA422B20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0213C4-C2DA-7D99-F3F4-0A3F7264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8A274E-25D6-4C9A-BEBE-86621973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881849-015D-6AB4-903D-462AA87C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7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EFED37-1131-8DF4-D43B-4163A513D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EF6BEC-92F1-3698-2651-B5C3A4E1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B0E73-DD90-2670-2499-96B08FB0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39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53DE2-815F-C421-6C78-AB1DFE95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77799-DA7D-C6AF-65E8-13709E9B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427457-4276-097C-12ED-BCF648DEF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B63B6E-B035-5121-C7DF-B226A4E0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EF4AE-6D7C-B838-1AE2-B117A12D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0707AD-3919-1B05-2E74-D0FC21D6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02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566DA-9BB9-0F76-30B3-E09A7FB2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3C75CB-F4C1-EFA8-42E7-24DB50ABA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1CCA-ABA8-C47A-A690-90397BB84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C8F495-BC09-30C4-FD53-122EA987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425F2-32E6-646C-B856-3E4F017B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37CE76-250F-972A-0D5C-6FF91B1D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51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A65E16-E23B-C3EC-BF52-863EFF02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4" y="365126"/>
            <a:ext cx="11674414" cy="69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0FD9B-61A8-D678-4904-DA643450E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211" y="1871932"/>
            <a:ext cx="11139578" cy="4511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02B969-3882-61C5-4460-74FB14B54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5442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33391-95AC-472E-9690-995ED6E310DB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7588CF-0918-32B2-CFDD-025202163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DD599-B352-F738-7144-8B20D5B20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3358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4B6DD-FF25-4CB3-B489-242E65156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9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680E9-ABBD-336D-E21B-A8BAF6B6C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문장 분류기 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F8453A-36B0-FE06-CE89-524D24FEB3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팀 프로젝트 </a:t>
            </a:r>
            <a:r>
              <a:rPr lang="en-US" altLang="ko-KR"/>
              <a:t>/ TEAM </a:t>
            </a:r>
            <a:r>
              <a:rPr lang="ko-KR" altLang="en-US"/>
              <a:t>언어의 마술</a:t>
            </a:r>
            <a:r>
              <a:rPr lang="en-US" altLang="ko-KR"/>
              <a:t>4</a:t>
            </a:r>
            <a:r>
              <a:rPr lang="ko-KR" altLang="en-US"/>
              <a:t>조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751052E-782C-4112-3242-4893BD1E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5106"/>
              </p:ext>
            </p:extLst>
          </p:nvPr>
        </p:nvGraphicFramePr>
        <p:xfrm>
          <a:off x="5138057" y="4417675"/>
          <a:ext cx="1915886" cy="1011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7943">
                  <a:extLst>
                    <a:ext uri="{9D8B030D-6E8A-4147-A177-3AD203B41FA5}">
                      <a16:colId xmlns:a16="http://schemas.microsoft.com/office/drawing/2014/main" val="3747396589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389079070"/>
                    </a:ext>
                  </a:extLst>
                </a:gridCol>
              </a:tblGrid>
              <a:tr h="337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구정수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김진영</a:t>
                      </a: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22984466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윤영진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이주혁</a:t>
                      </a: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3738933465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정동영</a:t>
                      </a: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한현</a:t>
                      </a: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1175423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61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AC960-97DB-EDD1-C448-AA6F4FFC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FD5E9D19-B828-EBEF-146A-B7B7B256A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9" t="43818" r="56680" b="24118"/>
          <a:stretch/>
        </p:blipFill>
        <p:spPr>
          <a:xfrm>
            <a:off x="932873" y="2530762"/>
            <a:ext cx="3993804" cy="23368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FF8581-13D6-718A-26F6-F2BD826155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Base-line hyperparameter</a:t>
            </a:r>
            <a:endParaRPr lang="ko-KR" altLang="en-US"/>
          </a:p>
        </p:txBody>
      </p:sp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08BDDC09-EDA7-7B8E-97DC-07F7F9C8C4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638206"/>
              </p:ext>
            </p:extLst>
          </p:nvPr>
        </p:nvGraphicFramePr>
        <p:xfrm>
          <a:off x="6325405" y="1813642"/>
          <a:ext cx="4523569" cy="38767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96874">
                  <a:extLst>
                    <a:ext uri="{9D8B030D-6E8A-4147-A177-3AD203B41FA5}">
                      <a16:colId xmlns:a16="http://schemas.microsoft.com/office/drawing/2014/main" val="2183974216"/>
                    </a:ext>
                  </a:extLst>
                </a:gridCol>
                <a:gridCol w="2526695">
                  <a:extLst>
                    <a:ext uri="{9D8B030D-6E8A-4147-A177-3AD203B41FA5}">
                      <a16:colId xmlns:a16="http://schemas.microsoft.com/office/drawing/2014/main" val="3887668587"/>
                    </a:ext>
                  </a:extLst>
                </a:gridCol>
              </a:tblGrid>
              <a:tr h="43075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Base-line hyperparameter</a:t>
                      </a:r>
                      <a:endParaRPr lang="ko-KR" altLang="en-US" sz="1400">
                        <a:latin typeface="+mj-ea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Hack" panose="020B0609030202020204" pitchFamily="49" charset="0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758420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Learning</a:t>
                      </a:r>
                      <a:r>
                        <a:rPr lang="ko-KR" altLang="en-US" sz="140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 </a:t>
                      </a:r>
                      <a:r>
                        <a:rPr lang="en-US" altLang="ko-KR" sz="140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rate</a:t>
                      </a:r>
                      <a:endParaRPr lang="ko-KR" altLang="en-US" sz="1400">
                        <a:latin typeface="+mj-ea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5e-5</a:t>
                      </a:r>
                      <a:endParaRPr lang="ko-KR" altLang="en-US" sz="1400">
                        <a:latin typeface="+mn-ea"/>
                        <a:ea typeface="+mn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09519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Scheduler</a:t>
                      </a:r>
                      <a:endParaRPr lang="ko-KR" altLang="en-US" sz="1400">
                        <a:latin typeface="+mj-ea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No</a:t>
                      </a:r>
                      <a:endParaRPr lang="ko-KR" altLang="en-US" sz="1400">
                        <a:latin typeface="+mn-ea"/>
                        <a:ea typeface="+mn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765330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Training epoch</a:t>
                      </a:r>
                      <a:endParaRPr lang="ko-KR" altLang="en-US" sz="1400">
                        <a:latin typeface="+mj-ea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3</a:t>
                      </a:r>
                      <a:endParaRPr lang="ko-KR" altLang="en-US" sz="1400">
                        <a:latin typeface="+mn-ea"/>
                        <a:ea typeface="+mn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825658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r>
                        <a:rPr lang="en-US" altLang="ko-KR" sz="140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Optimizer</a:t>
                      </a:r>
                      <a:endParaRPr lang="ko-KR" altLang="en-US" sz="1400">
                        <a:latin typeface="+mj-ea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AdamW</a:t>
                      </a:r>
                      <a:endParaRPr lang="ko-KR" altLang="en-US" sz="1400">
                        <a:latin typeface="+mn-ea"/>
                        <a:ea typeface="+mn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769163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r>
                        <a:rPr lang="en-US" altLang="ko-KR" sz="140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Duplication check</a:t>
                      </a:r>
                      <a:endParaRPr lang="ko-KR" altLang="en-US" sz="1400">
                        <a:latin typeface="+mj-ea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Yes</a:t>
                      </a:r>
                      <a:endParaRPr lang="ko-KR" altLang="en-US" sz="1400">
                        <a:latin typeface="+mn-ea"/>
                        <a:ea typeface="+mn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546453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Data augmentation</a:t>
                      </a:r>
                      <a:endParaRPr lang="ko-KR" altLang="en-US" sz="1400">
                        <a:latin typeface="+mj-ea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No</a:t>
                      </a:r>
                      <a:endParaRPr lang="ko-KR" altLang="en-US" sz="1400">
                        <a:latin typeface="+mn-ea"/>
                        <a:ea typeface="+mn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21876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Batch size</a:t>
                      </a:r>
                      <a:endParaRPr lang="ko-KR" altLang="en-US" sz="1400">
                        <a:latin typeface="+mj-ea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모델 크기에 따라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330404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j-ea"/>
                          <a:ea typeface="+mj-ea"/>
                          <a:cs typeface="Hack" panose="020B0609030202020204" pitchFamily="49" charset="0"/>
                        </a:rPr>
                        <a:t>Evaluation step</a:t>
                      </a:r>
                      <a:endParaRPr lang="ko-KR" altLang="en-US" sz="1400">
                        <a:latin typeface="+mj-ea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1 epoch</a:t>
                      </a:r>
                      <a:r>
                        <a:rPr lang="ko-KR" altLang="en-US" sz="1400"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를 </a:t>
                      </a:r>
                      <a:r>
                        <a:rPr lang="en-US" altLang="ko-KR" sz="1400"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20 step</a:t>
                      </a:r>
                      <a:r>
                        <a:rPr lang="ko-KR" altLang="en-US" sz="1400">
                          <a:latin typeface="+mn-ea"/>
                          <a:ea typeface="+mn-ea"/>
                          <a:cs typeface="Hack" panose="020B0609030202020204" pitchFamily="49" charset="0"/>
                        </a:rPr>
                        <a:t>으로 분할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342820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BD25A21-90F2-77AD-5B33-B29DCEF961DE}"/>
              </a:ext>
            </a:extLst>
          </p:cNvPr>
          <p:cNvCxnSpPr>
            <a:cxnSpLocks/>
          </p:cNvCxnSpPr>
          <p:nvPr/>
        </p:nvCxnSpPr>
        <p:spPr>
          <a:xfrm>
            <a:off x="4819650" y="4588187"/>
            <a:ext cx="683418" cy="0"/>
          </a:xfrm>
          <a:prstGeom prst="line">
            <a:avLst/>
          </a:prstGeom>
          <a:ln w="31750" cap="rnd">
            <a:solidFill>
              <a:srgbClr val="FF000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1CA488-5451-3601-2B3F-1EDC9B0D816B}"/>
              </a:ext>
            </a:extLst>
          </p:cNvPr>
          <p:cNvCxnSpPr>
            <a:cxnSpLocks/>
          </p:cNvCxnSpPr>
          <p:nvPr/>
        </p:nvCxnSpPr>
        <p:spPr>
          <a:xfrm>
            <a:off x="5503068" y="3667755"/>
            <a:ext cx="0" cy="920432"/>
          </a:xfrm>
          <a:prstGeom prst="line">
            <a:avLst/>
          </a:prstGeom>
          <a:ln w="31750" cap="rnd"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23A281-8543-AF36-9C6F-FDB123169A8A}"/>
              </a:ext>
            </a:extLst>
          </p:cNvPr>
          <p:cNvCxnSpPr>
            <a:cxnSpLocks/>
          </p:cNvCxnSpPr>
          <p:nvPr/>
        </p:nvCxnSpPr>
        <p:spPr>
          <a:xfrm>
            <a:off x="5503068" y="3667755"/>
            <a:ext cx="688182" cy="0"/>
          </a:xfrm>
          <a:prstGeom prst="line">
            <a:avLst/>
          </a:prstGeom>
          <a:ln w="31750" cap="rnd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3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AC960-97DB-EDD1-C448-AA6F4FFC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FD5E9D19-B828-EBEF-146A-B7B7B256A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9" t="43818" r="56680" b="24118"/>
          <a:stretch/>
        </p:blipFill>
        <p:spPr>
          <a:xfrm>
            <a:off x="932873" y="2530762"/>
            <a:ext cx="3993804" cy="23368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FF8581-13D6-718A-26F6-F2BD826155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ProjectDataLoader</a:t>
            </a:r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23A281-8543-AF36-9C6F-FDB123169A8A}"/>
              </a:ext>
            </a:extLst>
          </p:cNvPr>
          <p:cNvCxnSpPr>
            <a:cxnSpLocks/>
          </p:cNvCxnSpPr>
          <p:nvPr/>
        </p:nvCxnSpPr>
        <p:spPr>
          <a:xfrm>
            <a:off x="3418720" y="3321362"/>
            <a:ext cx="2247900" cy="0"/>
          </a:xfrm>
          <a:prstGeom prst="line">
            <a:avLst/>
          </a:prstGeom>
          <a:ln w="31750" cap="rnd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C90CF48-97CB-8A7B-2781-C99165417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828" y="637002"/>
            <a:ext cx="6293668" cy="55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6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AC960-97DB-EDD1-C448-AA6F4FFC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FF8581-13D6-718A-26F6-F2BD826155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ProjectDataLoader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C90CF48-97CB-8A7B-2781-C99165417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8" y="1117018"/>
            <a:ext cx="6293668" cy="5583996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33D782A-CF98-E54D-A811-06FE4B884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461" y="156985"/>
            <a:ext cx="4327097" cy="654402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Load datasets from ['sentiment.train.0', 'sentiment.train.1', 'sentiment.dev.0', 'sentiment.dev.1']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 Smmary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[sentiment.train.0]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number of sentences: 177,218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dataset type: train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label: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[sentiment.train.1]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number of sentences: 266,041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dataset type: train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label: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[sentiment.dev.0]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number of sentences: 2,000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dataset type: dev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label: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[sentiment.dev.1]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number of sentences: 2,000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dataset type: dev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label: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 Drop duplicated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sentiment.train.0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b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duplicated : total / 19,437 : 177,218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157,781 sentences exist in sentiment.train.0.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sentiment.train.1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b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duplicated : total / 43,167 : 266,041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222,874 sentences exist in sentiment.train.1.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sentiment.dev.0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b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drop duplicated with train: 2,000 -&gt; 1,726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duplicated : total / 0 : 1,726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1,726 sentences exist in sentiment.dev.0.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sentiment.dev.1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 b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drop duplicated with train: 2,000 -&gt; 1,577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duplicated : total / 0 : 1,577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8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1,577 sentences exist in sentiment.dev.1.</a:t>
            </a:r>
            <a:endParaRPr lang="ko-KR" altLang="en-US" sz="800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26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4F3DF-8E0F-0D52-6776-68C617ED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1B9491-AC7F-831A-FCF7-90BDE3E951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요약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A63FAAA-49A3-8F56-EABA-587BBDBC5B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601960"/>
              </p:ext>
            </p:extLst>
          </p:nvPr>
        </p:nvGraphicFramePr>
        <p:xfrm>
          <a:off x="805851" y="1825983"/>
          <a:ext cx="10115550" cy="43985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7775">
                  <a:extLst>
                    <a:ext uri="{9D8B030D-6E8A-4147-A177-3AD203B41FA5}">
                      <a16:colId xmlns:a16="http://schemas.microsoft.com/office/drawing/2014/main" val="3533133171"/>
                    </a:ext>
                  </a:extLst>
                </a:gridCol>
                <a:gridCol w="5057775">
                  <a:extLst>
                    <a:ext uri="{9D8B030D-6E8A-4147-A177-3AD203B41FA5}">
                      <a16:colId xmlns:a16="http://schemas.microsoft.com/office/drawing/2014/main" val="3779389636"/>
                    </a:ext>
                  </a:extLst>
                </a:gridCol>
              </a:tblGrid>
              <a:tr h="146616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>
                          <a:latin typeface="+mj-ea"/>
                          <a:ea typeface="+mj-ea"/>
                        </a:rPr>
                        <a:t>구정수</a:t>
                      </a:r>
                      <a:endParaRPr lang="en-US" altLang="ko-KR" sz="1600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/>
                        <a:t>DeBERTa </a:t>
                      </a:r>
                      <a:r>
                        <a:rPr lang="ko-KR" altLang="en-US" sz="1400"/>
                        <a:t>훈련</a:t>
                      </a:r>
                      <a:endParaRPr lang="en-US" altLang="ko-KR" sz="140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/>
                        <a:t>Data augmentation </a:t>
                      </a:r>
                      <a:r>
                        <a:rPr lang="ko-KR" altLang="en-US" sz="1400"/>
                        <a:t>적용</a:t>
                      </a:r>
                      <a:endParaRPr lang="en-US" altLang="ko-KR" sz="140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/>
                        <a:t>Focal loss </a:t>
                      </a:r>
                      <a:r>
                        <a:rPr lang="ko-KR" altLang="en-US" sz="1400"/>
                        <a:t>실험</a:t>
                      </a:r>
                      <a:endParaRPr lang="en-US" altLang="ko-K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김진영</a:t>
                      </a:r>
                      <a:endParaRPr lang="en-US" altLang="ko-KR" sz="16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/>
                        <a:t>ALBERT </a:t>
                      </a:r>
                      <a:r>
                        <a:rPr lang="ko-KR" altLang="en-US" sz="1400"/>
                        <a:t>훈련</a:t>
                      </a:r>
                      <a:endParaRPr lang="en-US" altLang="ko-KR" sz="140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/>
                        <a:t>LR,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batch size </a:t>
                      </a:r>
                      <a:r>
                        <a:rPr lang="ko-KR" altLang="en-US" sz="1400"/>
                        <a:t>실험</a:t>
                      </a:r>
                      <a:endParaRPr lang="en-US" altLang="ko-KR" sz="140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validation set</a:t>
                      </a:r>
                      <a:r>
                        <a:rPr lang="ko-KR" altLang="en-US" sz="14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</a:t>
                      </a:r>
                      <a:r>
                        <a:rPr lang="ko-KR" altLang="en-US" sz="14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검증력 강화</a:t>
                      </a:r>
                      <a:endParaRPr lang="en-US" altLang="ko-KR" sz="140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716245"/>
                  </a:ext>
                </a:extLst>
              </a:tr>
              <a:tr h="146616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윤영진</a:t>
                      </a:r>
                      <a:endParaRPr lang="en-US" altLang="ko-KR" sz="16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/>
                        <a:t>BERT </a:t>
                      </a:r>
                      <a:r>
                        <a:rPr lang="ko-KR" altLang="en-US" sz="1400"/>
                        <a:t>훈련</a:t>
                      </a:r>
                      <a:endParaRPr lang="en-US" altLang="ko-KR" sz="140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/>
                        <a:t>LR, scheduler </a:t>
                      </a:r>
                      <a:r>
                        <a:rPr lang="ko-KR" altLang="en-US" sz="1400"/>
                        <a:t>실험</a:t>
                      </a:r>
                      <a:endParaRPr lang="en-US" altLang="ko-KR" sz="140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/>
                        <a:t>scheduler hyperparameter custumizing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이주혁</a:t>
                      </a:r>
                      <a:endParaRPr lang="en-US" altLang="ko-KR" sz="16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/>
                        <a:t>RoBERTa </a:t>
                      </a:r>
                      <a:r>
                        <a:rPr lang="ko-KR" altLang="en-US" sz="1400"/>
                        <a:t>훈련</a:t>
                      </a:r>
                      <a:endParaRPr lang="en-US" altLang="ko-KR" sz="140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/>
                        <a:t>LR, batch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size</a:t>
                      </a:r>
                      <a:r>
                        <a:rPr lang="ko-KR" altLang="en-US" sz="1400"/>
                        <a:t> 실험</a:t>
                      </a:r>
                      <a:endParaRPr lang="en-US" altLang="ko-KR" sz="140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/>
                        <a:t>Learning curve </a:t>
                      </a:r>
                      <a:r>
                        <a:rPr lang="ko-KR" altLang="en-US" sz="1400"/>
                        <a:t>분석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68705"/>
                  </a:ext>
                </a:extLst>
              </a:tr>
              <a:tr h="146616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정동영</a:t>
                      </a:r>
                      <a:endParaRPr lang="en-US" altLang="ko-KR" sz="16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/>
                        <a:t>ELECTRA </a:t>
                      </a:r>
                      <a:r>
                        <a:rPr lang="ko-KR" altLang="en-US" sz="1400"/>
                        <a:t>훈련</a:t>
                      </a:r>
                      <a:endParaRPr lang="en-US" altLang="ko-KR" sz="140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/>
                        <a:t>LR,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weigh decay </a:t>
                      </a:r>
                      <a:r>
                        <a:rPr lang="ko-KR" altLang="en-US" sz="1400"/>
                        <a:t>실험</a:t>
                      </a:r>
                      <a:endParaRPr lang="en-US" altLang="ko-KR" sz="140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/>
                        <a:t>다양한 </a:t>
                      </a:r>
                      <a:r>
                        <a:rPr lang="en-US" altLang="ko-KR" sz="1400"/>
                        <a:t>scheduler </a:t>
                      </a:r>
                      <a:r>
                        <a:rPr lang="ko-KR" altLang="en-US" sz="1400"/>
                        <a:t>적용 및 비교</a:t>
                      </a:r>
                      <a:endParaRPr lang="en-US" altLang="ko-K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한현</a:t>
                      </a:r>
                      <a:endParaRPr lang="en-US" altLang="ko-KR" sz="16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/>
                        <a:t>GPT-2 </a:t>
                      </a:r>
                      <a:r>
                        <a:rPr lang="ko-KR" altLang="en-US" sz="1400"/>
                        <a:t>훈련</a:t>
                      </a:r>
                      <a:endParaRPr lang="en-US" altLang="ko-KR" sz="140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/>
                        <a:t>LR</a:t>
                      </a:r>
                      <a:r>
                        <a:rPr lang="ko-KR" altLang="en-US" sz="1400"/>
                        <a:t>과 </a:t>
                      </a:r>
                      <a:r>
                        <a:rPr lang="en-US" altLang="ko-KR" sz="1400"/>
                        <a:t>batch size</a:t>
                      </a:r>
                      <a:r>
                        <a:rPr lang="ko-KR" altLang="en-US" sz="1400"/>
                        <a:t>의 상관관계 실험</a:t>
                      </a:r>
                      <a:endParaRPr lang="en-US" altLang="ko-KR" sz="140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/>
                        <a:t>scheduler</a:t>
                      </a:r>
                      <a:r>
                        <a:rPr lang="ko-KR" altLang="en-US" sz="1400"/>
                        <a:t>에 따른 성능 비교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8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73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273DE-8F98-CAEE-A655-FB584355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6168C-39F8-00A8-3F03-57C6B97E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1" y="1630392"/>
            <a:ext cx="7134132" cy="4753155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Batch size: 128</a:t>
            </a:r>
          </a:p>
          <a:p>
            <a:r>
              <a:rPr lang="en-US" altLang="ko-KR">
                <a:latin typeface="+mj-ea"/>
                <a:ea typeface="+mj-ea"/>
              </a:rPr>
              <a:t>Weight decay 0. vs 0.01</a:t>
            </a:r>
          </a:p>
          <a:p>
            <a:pPr lvl="1"/>
            <a:r>
              <a:rPr lang="en-US" altLang="ko-KR"/>
              <a:t>DeBERTa Original paper</a:t>
            </a:r>
            <a:r>
              <a:rPr lang="ko-KR" altLang="en-US"/>
              <a:t>의 </a:t>
            </a:r>
            <a:r>
              <a:rPr lang="en-US" altLang="ko-KR"/>
              <a:t>fine tuning </a:t>
            </a:r>
            <a:r>
              <a:rPr lang="ko-KR" altLang="en-US"/>
              <a:t>권장 </a:t>
            </a:r>
            <a:r>
              <a:rPr lang="en-US" altLang="ko-KR"/>
              <a:t>hyperparameter</a:t>
            </a:r>
            <a:r>
              <a:rPr lang="ko-KR" altLang="en-US"/>
              <a:t>의 </a:t>
            </a:r>
            <a:r>
              <a:rPr lang="en-US" altLang="ko-KR"/>
              <a:t>weight decay</a:t>
            </a:r>
            <a:r>
              <a:rPr lang="ko-KR" altLang="en-US"/>
              <a:t>는 </a:t>
            </a:r>
            <a:r>
              <a:rPr lang="en-US" altLang="ko-KR"/>
              <a:t>0.01</a:t>
            </a:r>
          </a:p>
          <a:p>
            <a:pPr lvl="1"/>
            <a:r>
              <a:rPr lang="ko-KR" altLang="en-US"/>
              <a:t>큰 차이는 없으나</a:t>
            </a:r>
            <a:r>
              <a:rPr lang="en-US" altLang="ko-KR"/>
              <a:t>, </a:t>
            </a:r>
            <a:r>
              <a:rPr lang="ko-KR" altLang="en-US"/>
              <a:t>학습 </a:t>
            </a:r>
            <a:r>
              <a:rPr lang="en-US" altLang="ko-KR"/>
              <a:t>loss </a:t>
            </a:r>
            <a:r>
              <a:rPr lang="ko-KR" altLang="en-US"/>
              <a:t>곡선이 안정화되었다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D7B01-7B56-E385-22A8-F699D1AC3E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구정수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FA68AC-DAD2-8FC5-B14A-94C6C689F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04" y="4138047"/>
            <a:ext cx="3884677" cy="2040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3E6101-16A2-CD8C-7F40-D4243FEDA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81" y="4141862"/>
            <a:ext cx="3884677" cy="20406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75727F-81A1-CCEF-8316-3351C893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7" y="4141862"/>
            <a:ext cx="3884677" cy="204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05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273DE-8F98-CAEE-A655-FB584355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6168C-39F8-00A8-3F03-57C6B97E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1" y="1630392"/>
            <a:ext cx="7571504" cy="4753155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Focal loss </a:t>
            </a:r>
            <a:r>
              <a:rPr lang="ko-KR" altLang="en-US">
                <a:latin typeface="+mj-ea"/>
                <a:ea typeface="+mj-ea"/>
              </a:rPr>
              <a:t>적용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n-ea"/>
              </a:rPr>
              <a:t>유의미한 차이는 </a:t>
            </a:r>
            <a:br>
              <a:rPr lang="en-US" altLang="ko-KR">
                <a:latin typeface="+mn-ea"/>
              </a:rPr>
            </a:br>
            <a:r>
              <a:rPr lang="ko-KR" altLang="en-US">
                <a:latin typeface="+mn-ea"/>
              </a:rPr>
              <a:t>보이지 않는다</a:t>
            </a:r>
            <a:r>
              <a:rPr lang="en-US" altLang="ko-KR">
                <a:latin typeface="+mn-ea"/>
              </a:rPr>
              <a:t>.</a:t>
            </a:r>
          </a:p>
          <a:p>
            <a:pPr lvl="1"/>
            <a:r>
              <a:rPr lang="ko-KR" altLang="en-US">
                <a:latin typeface="+mn-ea"/>
              </a:rPr>
              <a:t>마찬가지로 </a:t>
            </a:r>
            <a:r>
              <a:rPr lang="en-US" altLang="ko-KR">
                <a:latin typeface="+mn-ea"/>
              </a:rPr>
              <a:t>overfitting </a:t>
            </a:r>
            <a:r>
              <a:rPr lang="ko-KR" altLang="en-US">
                <a:latin typeface="+mn-ea"/>
              </a:rPr>
              <a:t>발생</a:t>
            </a:r>
            <a:r>
              <a:rPr lang="en-US" altLang="ko-KR">
                <a:latin typeface="+mn-ea"/>
              </a:rPr>
              <a:t>.</a:t>
            </a:r>
          </a:p>
          <a:p>
            <a:r>
              <a:rPr lang="en-US" altLang="ko-KR">
                <a:latin typeface="+mj-ea"/>
                <a:ea typeface="+mj-ea"/>
              </a:rPr>
              <a:t>Data augmentation </a:t>
            </a:r>
            <a:r>
              <a:rPr lang="ko-KR" altLang="en-US">
                <a:latin typeface="+mj-ea"/>
                <a:ea typeface="+mj-ea"/>
              </a:rPr>
              <a:t>적용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n-ea"/>
              </a:rPr>
              <a:t>정확도에 유의미한 차이는 없지만 </a:t>
            </a:r>
            <a:r>
              <a:rPr lang="en-US" altLang="ko-KR">
                <a:latin typeface="+mn-ea"/>
              </a:rPr>
              <a:t>overfitting</a:t>
            </a:r>
            <a:r>
              <a:rPr lang="ko-KR" altLang="en-US">
                <a:latin typeface="+mn-ea"/>
              </a:rPr>
              <a:t>이 완화된 것으로 판단</a:t>
            </a:r>
            <a:r>
              <a:rPr lang="en-US" altLang="ko-KR">
                <a:latin typeface="+mn-ea"/>
              </a:rPr>
              <a:t>.</a:t>
            </a:r>
          </a:p>
          <a:p>
            <a:pPr lvl="1"/>
            <a:r>
              <a:rPr lang="en-US" altLang="ko-KR">
                <a:latin typeface="+mn-ea"/>
              </a:rPr>
              <a:t>highest acc</a:t>
            </a:r>
            <a:r>
              <a:rPr lang="ko-KR" altLang="en-US">
                <a:latin typeface="+mn-ea"/>
              </a:rPr>
              <a:t>가 아님에도 </a:t>
            </a:r>
            <a:r>
              <a:rPr lang="en-US" altLang="ko-KR">
                <a:latin typeface="+mn-ea"/>
              </a:rPr>
              <a:t>test</a:t>
            </a:r>
            <a:r>
              <a:rPr lang="ko-KR" altLang="en-US">
                <a:latin typeface="+mn-ea"/>
              </a:rPr>
              <a:t>에서 가장 좋은 성능을 보임</a:t>
            </a:r>
            <a:r>
              <a:rPr lang="en-US" altLang="ko-KR">
                <a:latin typeface="+mn-ea"/>
              </a:rPr>
              <a:t>.</a:t>
            </a:r>
          </a:p>
          <a:p>
            <a:pPr lvl="1"/>
            <a:endParaRPr lang="en-US" altLang="ko-KR">
              <a:latin typeface="+mn-ea"/>
            </a:endParaRPr>
          </a:p>
          <a:p>
            <a:pPr lvl="1"/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D7B01-7B56-E385-22A8-F699D1AC3E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구정수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FFD6B2-DAF6-9F0B-8147-E96411EBA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986" y="686918"/>
            <a:ext cx="4156763" cy="21836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98D8D1-DB75-81D1-EE4F-178DBF495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92" y="686918"/>
            <a:ext cx="4156763" cy="21836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F6DBB3F-70F8-55FB-C5AE-636A44600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92" y="4400233"/>
            <a:ext cx="4156763" cy="2183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C74F55-03C5-FAD5-A2AA-86099F233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66" y="4400233"/>
            <a:ext cx="4156763" cy="218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273DE-8F98-CAEE-A655-FB584355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6168C-39F8-00A8-3F03-57C6B97E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1" y="1630392"/>
            <a:ext cx="7571504" cy="4753155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Data augmentation in NLP</a:t>
            </a:r>
          </a:p>
          <a:p>
            <a:pPr lvl="1"/>
            <a:r>
              <a:rPr lang="en-US" altLang="ko-KR">
                <a:latin typeface="+mn-ea"/>
              </a:rPr>
              <a:t>CV task</a:t>
            </a:r>
            <a:r>
              <a:rPr lang="ko-KR" altLang="en-US">
                <a:latin typeface="+mn-ea"/>
              </a:rPr>
              <a:t>와 다르게</a:t>
            </a:r>
            <a:r>
              <a:rPr lang="en-US" altLang="ko-KR">
                <a:latin typeface="+mn-ea"/>
              </a:rPr>
              <a:t>, data augmentation</a:t>
            </a:r>
            <a:r>
              <a:rPr lang="ko-KR" altLang="en-US">
                <a:latin typeface="+mn-ea"/>
              </a:rPr>
              <a:t>에 신중해야한다</a:t>
            </a:r>
            <a:r>
              <a:rPr lang="en-US" altLang="ko-KR">
                <a:latin typeface="+mn-ea"/>
              </a:rPr>
              <a:t>.</a:t>
            </a:r>
          </a:p>
          <a:p>
            <a:pPr lvl="1"/>
            <a:r>
              <a:rPr lang="ko-KR" altLang="en-US">
                <a:latin typeface="+mn-ea"/>
              </a:rPr>
              <a:t>문장의 구조가 깨질 경우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노이즈로 작용한다</a:t>
            </a:r>
            <a:r>
              <a:rPr lang="en-US" altLang="ko-KR">
                <a:latin typeface="+mn-ea"/>
              </a:rPr>
              <a:t>.</a:t>
            </a:r>
          </a:p>
          <a:p>
            <a:pPr lvl="1"/>
            <a:r>
              <a:rPr lang="ko-KR" altLang="en-US">
                <a:latin typeface="+mj-ea"/>
                <a:ea typeface="+mj-ea"/>
              </a:rPr>
              <a:t>적용한 </a:t>
            </a:r>
            <a:r>
              <a:rPr lang="en-US" altLang="ko-KR">
                <a:latin typeface="+mj-ea"/>
                <a:ea typeface="+mj-ea"/>
              </a:rPr>
              <a:t>augmentation</a:t>
            </a:r>
          </a:p>
          <a:p>
            <a:pPr lvl="2"/>
            <a:r>
              <a:rPr lang="en-US" altLang="ko-KR">
                <a:latin typeface="+mn-ea"/>
              </a:rPr>
              <a:t>BackTranslation</a:t>
            </a:r>
          </a:p>
          <a:p>
            <a:pPr lvl="2"/>
            <a:r>
              <a:rPr lang="en-US" altLang="ko-KR">
                <a:latin typeface="+mn-ea"/>
              </a:rPr>
              <a:t>ContextualWordEmbs</a:t>
            </a:r>
          </a:p>
          <a:p>
            <a:pPr lvl="3"/>
            <a:r>
              <a:rPr lang="en-US" altLang="ko-KR">
                <a:latin typeface="+mn-ea"/>
              </a:rPr>
              <a:t>insert &amp; substitute</a:t>
            </a:r>
          </a:p>
          <a:p>
            <a:pPr lvl="2"/>
            <a:r>
              <a:rPr lang="en-US" altLang="ko-KR">
                <a:latin typeface="+mn-ea"/>
              </a:rPr>
              <a:t>SynonymAug</a:t>
            </a:r>
          </a:p>
          <a:p>
            <a:pPr lvl="2"/>
            <a:r>
              <a:rPr lang="en-US" altLang="ko-KR">
                <a:latin typeface="+mn-ea"/>
              </a:rPr>
              <a:t>RandomWordAug (swap)</a:t>
            </a:r>
          </a:p>
          <a:p>
            <a:pPr lvl="1"/>
            <a:r>
              <a:rPr lang="ko-KR" altLang="en-US">
                <a:latin typeface="+mn-ea"/>
              </a:rPr>
              <a:t>더 많은 </a:t>
            </a:r>
            <a:r>
              <a:rPr lang="en-US" altLang="ko-KR">
                <a:latin typeface="+mn-ea"/>
              </a:rPr>
              <a:t>augmentation</a:t>
            </a:r>
            <a:r>
              <a:rPr lang="ko-KR" altLang="en-US">
                <a:latin typeface="+mn-ea"/>
              </a:rPr>
              <a:t>을 수행하고 싶었지만</a:t>
            </a:r>
            <a:r>
              <a:rPr lang="en-US" altLang="ko-KR">
                <a:latin typeface="+mn-ea"/>
              </a:rPr>
              <a:t>, </a:t>
            </a:r>
            <a:br>
              <a:rPr lang="en-US" altLang="ko-KR">
                <a:latin typeface="+mn-ea"/>
              </a:rPr>
            </a:br>
            <a:r>
              <a:rPr lang="ko-KR" altLang="en-US">
                <a:latin typeface="+mn-ea"/>
              </a:rPr>
              <a:t>학습 데이터 증가에 따른 </a:t>
            </a:r>
            <a:r>
              <a:rPr lang="en-US" altLang="ko-KR">
                <a:latin typeface="+mn-ea"/>
              </a:rPr>
              <a:t>OOM</a:t>
            </a:r>
            <a:r>
              <a:rPr lang="ko-KR" altLang="en-US">
                <a:latin typeface="+mn-ea"/>
              </a:rPr>
              <a:t> 발생</a:t>
            </a:r>
            <a:r>
              <a:rPr lang="en-US" altLang="ko-KR">
                <a:latin typeface="+mn-ea"/>
              </a:rPr>
              <a:t>, batch size</a:t>
            </a:r>
            <a:r>
              <a:rPr lang="ko-KR" altLang="en-US">
                <a:latin typeface="+mn-ea"/>
              </a:rPr>
              <a:t>를 줄여도</a:t>
            </a:r>
            <a:br>
              <a:rPr lang="en-US" altLang="ko-KR">
                <a:latin typeface="+mn-ea"/>
              </a:rPr>
            </a:br>
            <a:r>
              <a:rPr lang="ko-KR" altLang="en-US">
                <a:latin typeface="+mn-ea"/>
              </a:rPr>
              <a:t>해결되지 않음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학습 시간 부족</a:t>
            </a:r>
            <a:r>
              <a:rPr lang="en-US" altLang="ko-KR">
                <a:latin typeface="+mn-ea"/>
              </a:rPr>
              <a:t>.</a:t>
            </a:r>
          </a:p>
          <a:p>
            <a:pPr lvl="1"/>
            <a:endParaRPr lang="en-US" altLang="ko-KR">
              <a:latin typeface="+mn-ea"/>
            </a:endParaRPr>
          </a:p>
          <a:p>
            <a:pPr lvl="1"/>
            <a:endParaRPr lang="en-US" alt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D7B01-7B56-E385-22A8-F699D1AC3E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구정수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C28A0E5-2270-7923-3050-119FEE14E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66" y="1194758"/>
            <a:ext cx="4901692" cy="47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15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273DE-8F98-CAEE-A655-FB584355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6168C-39F8-00A8-3F03-57C6B97E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/>
              <a:t>Dataset </a:t>
            </a:r>
            <a:r>
              <a:rPr lang="ko-KR" altLang="en-US"/>
              <a:t>내의 중복값 제거와 더불어 </a:t>
            </a:r>
            <a:r>
              <a:rPr lang="en-US" altLang="ko-KR"/>
              <a:t>validation data </a:t>
            </a:r>
            <a:r>
              <a:rPr lang="ko-KR" altLang="en-US"/>
              <a:t>내에서 </a:t>
            </a:r>
            <a:r>
              <a:rPr lang="en-US" altLang="ko-KR"/>
              <a:t>training data</a:t>
            </a:r>
            <a:r>
              <a:rPr lang="ko-KR" altLang="en-US"/>
              <a:t>와 중복되는 </a:t>
            </a:r>
            <a:r>
              <a:rPr lang="en-US" altLang="ko-KR"/>
              <a:t>data </a:t>
            </a:r>
            <a:r>
              <a:rPr lang="ko-KR" altLang="en-US"/>
              <a:t>제거 </a:t>
            </a:r>
            <a:br>
              <a:rPr lang="en-US" altLang="ko-KR"/>
            </a:br>
            <a:r>
              <a:rPr lang="en-US" altLang="ko-KR">
                <a:latin typeface="+mj-ea"/>
                <a:ea typeface="+mj-ea"/>
              </a:rPr>
              <a:t>-&gt; validation set</a:t>
            </a:r>
            <a:r>
              <a:rPr lang="ko-KR" altLang="en-US">
                <a:latin typeface="+mj-ea"/>
                <a:ea typeface="+mj-ea"/>
              </a:rPr>
              <a:t>의 검증력 강화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학습 및 검증 시간 감소</a:t>
            </a:r>
            <a:endParaRPr lang="en-US" altLang="ko-KR"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latin typeface="+mj-ea"/>
                <a:ea typeface="+mj-ea"/>
              </a:rPr>
              <a:t>ALBERT </a:t>
            </a:r>
            <a:r>
              <a:rPr lang="ko-KR" altLang="en-US">
                <a:latin typeface="+mj-ea"/>
                <a:ea typeface="+mj-ea"/>
              </a:rPr>
              <a:t>훈련</a:t>
            </a:r>
            <a:endParaRPr lang="en-US" altLang="ko-KR"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latin typeface="+mj-ea"/>
                <a:ea typeface="+mj-ea"/>
              </a:rPr>
              <a:t>Batch size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32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-&gt;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64</a:t>
            </a:r>
            <a:r>
              <a:rPr lang="ko-KR" altLang="en-US">
                <a:latin typeface="+mj-ea"/>
                <a:ea typeface="+mj-ea"/>
              </a:rPr>
              <a:t> 증가로 </a:t>
            </a:r>
            <a:r>
              <a:rPr lang="en-US" altLang="ko-KR">
                <a:latin typeface="+mj-ea"/>
                <a:ea typeface="+mj-ea"/>
              </a:rPr>
              <a:t>loss </a:t>
            </a:r>
            <a:r>
              <a:rPr lang="ko-KR" altLang="en-US">
                <a:latin typeface="+mj-ea"/>
                <a:ea typeface="+mj-ea"/>
              </a:rPr>
              <a:t>안정화</a:t>
            </a:r>
            <a:endParaRPr lang="en-US" altLang="ko-KR"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latin typeface="+mj-ea"/>
                <a:ea typeface="+mj-ea"/>
              </a:rPr>
              <a:t>Initial LR </a:t>
            </a:r>
            <a:r>
              <a:rPr lang="ko-KR" altLang="en-US">
                <a:latin typeface="+mj-ea"/>
                <a:ea typeface="+mj-ea"/>
              </a:rPr>
              <a:t>변경</a:t>
            </a:r>
            <a:r>
              <a:rPr lang="en-US" altLang="ko-KR">
                <a:latin typeface="+mj-ea"/>
                <a:ea typeface="+mj-ea"/>
              </a:rPr>
              <a:t>, </a:t>
            </a:r>
            <a:r>
              <a:rPr lang="ko-KR" altLang="en-US">
                <a:latin typeface="+mj-ea"/>
                <a:ea typeface="+mj-ea"/>
              </a:rPr>
              <a:t>다양한 </a:t>
            </a:r>
            <a:r>
              <a:rPr lang="en-US" altLang="ko-KR">
                <a:latin typeface="+mj-ea"/>
                <a:ea typeface="+mj-ea"/>
              </a:rPr>
              <a:t>LR scheduler </a:t>
            </a:r>
            <a:r>
              <a:rPr lang="ko-KR" altLang="en-US">
                <a:latin typeface="+mj-ea"/>
                <a:ea typeface="+mj-ea"/>
              </a:rPr>
              <a:t>사용해보며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validation dataset</a:t>
            </a:r>
            <a:r>
              <a:rPr lang="ko-KR" altLang="en-US">
                <a:latin typeface="+mj-ea"/>
                <a:ea typeface="+mj-ea"/>
              </a:rPr>
              <a:t>에서 가장 성능이 좋은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LR &amp; LR scheduler </a:t>
            </a:r>
            <a:r>
              <a:rPr lang="ko-KR" altLang="en-US">
                <a:latin typeface="+mj-ea"/>
                <a:ea typeface="+mj-ea"/>
              </a:rPr>
              <a:t>선정</a:t>
            </a:r>
            <a:endParaRPr lang="en-US" altLang="ko-KR"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D7B01-7B56-E385-22A8-F699D1AC3E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김진영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C0DB7-FDB4-41B6-22EA-891F6209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903" y="3004646"/>
            <a:ext cx="4014574" cy="235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99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273DE-8F98-CAEE-A655-FB584355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D6168C-39F8-00A8-3F03-57C6B97E7F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>
                    <a:latin typeface="+mj-ea"/>
                    <a:ea typeface="+mj-ea"/>
                  </a:rPr>
                  <a:t>Batch size</a:t>
                </a:r>
                <a:r>
                  <a:rPr lang="ko-KR" altLang="en-US">
                    <a:latin typeface="+mj-ea"/>
                    <a:ea typeface="+mj-ea"/>
                  </a:rPr>
                  <a:t>를 증가시킬수록 안정된 학습을 보임</a:t>
                </a:r>
                <a:r>
                  <a:rPr lang="en-US" altLang="ko-KR">
                    <a:latin typeface="+mn-ea"/>
                  </a:rPr>
                  <a:t>,</a:t>
                </a:r>
                <a:r>
                  <a:rPr lang="ko-KR" altLang="en-US">
                    <a:latin typeface="+mn-ea"/>
                  </a:rPr>
                  <a:t> </a:t>
                </a:r>
                <a:r>
                  <a:rPr lang="en-US" altLang="ko-KR">
                    <a:latin typeface="+mn-ea"/>
                  </a:rPr>
                  <a:t>VRAM</a:t>
                </a:r>
                <a:r>
                  <a:rPr lang="ko-KR" altLang="en-US">
                    <a:latin typeface="+mn-ea"/>
                  </a:rPr>
                  <a:t>을 고려하여 최대 </a:t>
                </a:r>
                <a:r>
                  <a:rPr lang="en-US" altLang="ko-KR">
                    <a:latin typeface="+mn-ea"/>
                  </a:rPr>
                  <a:t>Batch size</a:t>
                </a:r>
                <a:r>
                  <a:rPr lang="ko-KR" altLang="en-US">
                    <a:latin typeface="+mn-ea"/>
                  </a:rPr>
                  <a:t>에서 학습</a:t>
                </a:r>
                <a:r>
                  <a:rPr lang="en-US" altLang="ko-KR">
                    <a:latin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>
                    <a:latin typeface="+mn-ea"/>
                  </a:rPr>
                  <a:t>Learning rate</a:t>
                </a:r>
                <a:r>
                  <a:rPr lang="ko-KR" altLang="en-US">
                    <a:latin typeface="+mn-ea"/>
                  </a:rPr>
                  <a:t>는 </a:t>
                </a:r>
                <a:r>
                  <a:rPr lang="en-US" altLang="ko-KR">
                    <a:latin typeface="+mn-ea"/>
                  </a:rPr>
                  <a:t>step </a:t>
                </a:r>
                <a:r>
                  <a:rPr lang="ko-KR" altLang="en-US">
                    <a:latin typeface="+mn-ea"/>
                  </a:rPr>
                  <a:t>별로 감소시켜도 큰 효과를 보이지 않으며</a:t>
                </a:r>
                <a:br>
                  <a:rPr lang="en-US" altLang="ko-KR">
                    <a:latin typeface="+mn-ea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−5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ea typeface="+mj-ea"/>
                      </a:rPr>
                      <m:t>으</m:t>
                    </m:r>
                  </m:oMath>
                </a14:m>
                <a:r>
                  <a:rPr lang="ko-KR" altLang="en-US">
                    <a:latin typeface="+mj-ea"/>
                    <a:ea typeface="+mj-ea"/>
                  </a:rPr>
                  <a:t>로 고정하는 것이 최적의 </a:t>
                </a:r>
                <a:r>
                  <a:rPr lang="en-US" altLang="ko-KR">
                    <a:latin typeface="+mj-ea"/>
                    <a:ea typeface="+mj-ea"/>
                  </a:rPr>
                  <a:t>LR</a:t>
                </a:r>
                <a:r>
                  <a:rPr lang="ko-KR" altLang="en-US">
                    <a:latin typeface="+mj-ea"/>
                    <a:ea typeface="+mj-ea"/>
                  </a:rPr>
                  <a:t>이라고 판단함</a:t>
                </a:r>
                <a:r>
                  <a:rPr lang="en-US" altLang="ko-KR">
                    <a:latin typeface="+mj-ea"/>
                    <a:ea typeface="+mj-ea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D6168C-39F8-00A8-3F03-57C6B97E7F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D7B01-7B56-E385-22A8-F699D1AC3E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김진영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29528-E61D-1E61-B7E0-05AD14DE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38" y="3429000"/>
            <a:ext cx="10080625" cy="27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0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B4559-6B48-DC7F-FCC6-2249AE87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C7C1F9-BC9C-5FDD-977E-88598FD665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윤영진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5F8D0E-FC18-B771-0B89-7CA5BE2E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125" y="1354015"/>
            <a:ext cx="5928655" cy="4593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A960E1D4-C00E-BBA6-507E-27812FF962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211" y="1630392"/>
                <a:ext cx="4933812" cy="4753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>
                    <a:latin typeface="+mn-ea"/>
                  </a:rPr>
                  <a:t>초기 </a:t>
                </a:r>
                <a:r>
                  <a:rPr lang="en-US" altLang="ko-KR">
                    <a:latin typeface="+mn-ea"/>
                  </a:rPr>
                  <a:t>batch size: 32</a:t>
                </a:r>
                <a:br>
                  <a:rPr lang="en-US" altLang="ko-KR">
                    <a:latin typeface="+mn-ea"/>
                  </a:rPr>
                </a:br>
                <a:r>
                  <a:rPr lang="en-US" altLang="ko-KR">
                    <a:latin typeface="+mj-ea"/>
                    <a:ea typeface="+mj-ea"/>
                  </a:rPr>
                  <a:t>step 50 </a:t>
                </a:r>
                <a:r>
                  <a:rPr lang="ko-KR" altLang="en-US">
                    <a:latin typeface="+mj-ea"/>
                    <a:ea typeface="+mj-ea"/>
                  </a:rPr>
                  <a:t>이후로 </a:t>
                </a:r>
                <a:r>
                  <a:rPr lang="en-US" altLang="ko-KR">
                    <a:latin typeface="+mj-ea"/>
                    <a:ea typeface="+mj-ea"/>
                  </a:rPr>
                  <a:t>val loss</a:t>
                </a:r>
                <a:r>
                  <a:rPr lang="ko-KR" altLang="en-US">
                    <a:latin typeface="+mj-ea"/>
                    <a:ea typeface="+mj-ea"/>
                  </a:rPr>
                  <a:t>의 증가 발견</a:t>
                </a:r>
                <a:br>
                  <a:rPr lang="en-US" altLang="ko-KR">
                    <a:latin typeface="+mn-ea"/>
                  </a:rPr>
                </a:br>
                <a:r>
                  <a:rPr lang="en-US" altLang="ko-KR">
                    <a:latin typeface="+mn-ea"/>
                  </a:rPr>
                  <a:t>-&gt; </a:t>
                </a:r>
                <a:r>
                  <a:rPr lang="ko-KR" altLang="en-US">
                    <a:latin typeface="+mn-ea"/>
                  </a:rPr>
                  <a:t>개선을 위해 </a:t>
                </a:r>
                <a:r>
                  <a:rPr lang="en-US" altLang="ko-KR">
                    <a:latin typeface="+mn-ea"/>
                  </a:rPr>
                  <a:t>LR</a:t>
                </a:r>
                <a:r>
                  <a:rPr lang="ko-KR" altLang="en-US">
                    <a:latin typeface="+mn-ea"/>
                  </a:rPr>
                  <a:t>을 일정 비율로 감소 계획</a:t>
                </a:r>
                <a:endParaRPr lang="en-US" altLang="ko-KR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>
                    <a:latin typeface="+mn-ea"/>
                  </a:rPr>
                  <a:t>Base-line</a:t>
                </a:r>
                <a:r>
                  <a:rPr lang="ko-KR" altLang="en-US">
                    <a:latin typeface="+mn-ea"/>
                  </a:rPr>
                  <a:t>에서 </a:t>
                </a:r>
                <a:r>
                  <a:rPr lang="en-US" altLang="ko-KR">
                    <a:latin typeface="+mn-ea"/>
                  </a:rPr>
                  <a:t>LR scheduler</a:t>
                </a:r>
                <a:r>
                  <a:rPr lang="ko-KR" altLang="en-US">
                    <a:latin typeface="+mn-ea"/>
                  </a:rPr>
                  <a:t>를 적용하여 </a:t>
                </a:r>
                <a:r>
                  <a:rPr lang="en-US" altLang="ko-KR">
                    <a:latin typeface="+mj-ea"/>
                    <a:ea typeface="+mj-ea"/>
                  </a:rPr>
                  <a:t>LR</a:t>
                </a:r>
                <a:r>
                  <a:rPr lang="ko-KR" altLang="en-US">
                    <a:latin typeface="+mj-ea"/>
                    <a:ea typeface="+mj-ea"/>
                  </a:rPr>
                  <a:t>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0.65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𝑒𝑝𝑜𝑐h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ea typeface="+mj-ea"/>
                      </a:rPr>
                      <m:t>만</m:t>
                    </m:r>
                  </m:oMath>
                </a14:m>
                <a:r>
                  <a:rPr lang="ko-KR" altLang="en-US">
                    <a:latin typeface="+mj-ea"/>
                    <a:ea typeface="+mj-ea"/>
                  </a:rPr>
                  <a:t>큼 곱하여 </a:t>
                </a:r>
                <a:r>
                  <a:rPr lang="en-US" altLang="ko-KR">
                    <a:latin typeface="+mj-ea"/>
                    <a:ea typeface="+mj-ea"/>
                  </a:rPr>
                  <a:t>epoch</a:t>
                </a:r>
                <a:r>
                  <a:rPr lang="ko-KR" altLang="en-US">
                    <a:latin typeface="+mj-ea"/>
                    <a:ea typeface="+mj-ea"/>
                  </a:rPr>
                  <a:t>마다 </a:t>
                </a:r>
                <a:r>
                  <a:rPr lang="en-US" altLang="ko-KR">
                    <a:latin typeface="+mj-ea"/>
                    <a:ea typeface="+mj-ea"/>
                  </a:rPr>
                  <a:t>LR</a:t>
                </a:r>
                <a:r>
                  <a:rPr lang="ko-KR" altLang="en-US">
                    <a:latin typeface="+mj-ea"/>
                    <a:ea typeface="+mj-ea"/>
                  </a:rPr>
                  <a:t>을 감소시킴 </a:t>
                </a:r>
                <a:r>
                  <a:rPr lang="en-US" altLang="ko-KR">
                    <a:latin typeface="+mj-ea"/>
                    <a:ea typeface="+mj-ea"/>
                  </a:rPr>
                  <a:t>-&gt; test score 0.97 </a:t>
                </a:r>
                <a:r>
                  <a:rPr lang="ko-KR" altLang="en-US">
                    <a:latin typeface="+mj-ea"/>
                    <a:ea typeface="+mj-ea"/>
                  </a:rPr>
                  <a:t>기록</a:t>
                </a:r>
                <a:endParaRPr lang="en-US" altLang="ko-KR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0.95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𝑒𝑝𝑜𝑐h</m:t>
                        </m:r>
                      </m:sup>
                    </m:sSup>
                  </m:oMath>
                </a14:m>
                <a:r>
                  <a:rPr lang="ko-KR" altLang="en-US">
                    <a:latin typeface="+mn-ea"/>
                  </a:rPr>
                  <a:t>로 수정했으나 오히려 성능 하락</a:t>
                </a:r>
                <a:r>
                  <a:rPr lang="en-US" altLang="ko-KR">
                    <a:latin typeface="+mn-ea"/>
                  </a:rPr>
                  <a:t>. </a:t>
                </a:r>
                <a:r>
                  <a:rPr lang="ko-KR" altLang="en-US">
                    <a:latin typeface="+mn-ea"/>
                  </a:rPr>
                  <a:t>이후로는 </a:t>
                </a:r>
                <a:r>
                  <a:rPr lang="en-US" altLang="ko-KR">
                    <a:latin typeface="+mn-ea"/>
                  </a:rPr>
                  <a:t>0.65</a:t>
                </a:r>
                <a:r>
                  <a:rPr lang="ko-KR" altLang="en-US">
                    <a:latin typeface="+mn-ea"/>
                  </a:rPr>
                  <a:t> </a:t>
                </a:r>
                <a:r>
                  <a:rPr lang="en-US" altLang="ko-KR">
                    <a:latin typeface="+mn-ea"/>
                  </a:rPr>
                  <a:t>hyperparameter </a:t>
                </a:r>
                <a:r>
                  <a:rPr lang="ko-KR" altLang="en-US">
                    <a:latin typeface="+mn-ea"/>
                  </a:rPr>
                  <a:t>사용</a:t>
                </a:r>
                <a:endParaRPr lang="en-US" altLang="ko-KR">
                  <a:latin typeface="+mn-ea"/>
                </a:endParaRP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A960E1D4-C00E-BBA6-507E-27812FF9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11" y="1630392"/>
                <a:ext cx="4933812" cy="4753155"/>
              </a:xfrm>
              <a:prstGeom prst="rect">
                <a:avLst/>
              </a:prstGeom>
              <a:blipFill>
                <a:blip r:embed="rId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33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1408B-E318-23F8-A4FB-A3CA2B43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13E4B-CD86-E9C4-FA42-320BF9641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>
                <a:latin typeface="+mj-ea"/>
                <a:ea typeface="+mj-ea"/>
              </a:rPr>
              <a:t>프로젝트 개요</a:t>
            </a:r>
            <a:endParaRPr lang="en-US" altLang="ko-KR" sz="320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>
                <a:latin typeface="+mn-ea"/>
              </a:rPr>
              <a:t>About kaggle</a:t>
            </a:r>
            <a:r>
              <a:rPr lang="ko-KR" altLang="en-US" sz="2800">
                <a:latin typeface="+mn-ea"/>
              </a:rPr>
              <a:t> </a:t>
            </a:r>
            <a:r>
              <a:rPr lang="en-US" altLang="ko-KR" sz="2800">
                <a:latin typeface="+mn-ea"/>
              </a:rPr>
              <a:t>competition</a:t>
            </a:r>
          </a:p>
          <a:p>
            <a:pPr lvl="1">
              <a:lnSpc>
                <a:spcPct val="150000"/>
              </a:lnSpc>
            </a:pPr>
            <a:r>
              <a:rPr lang="ko-KR" altLang="en-US" sz="2800">
                <a:latin typeface="+mn-ea"/>
              </a:rPr>
              <a:t>실험 환경</a:t>
            </a:r>
            <a:r>
              <a:rPr lang="en-US" altLang="ko-KR" sz="2800">
                <a:latin typeface="+mn-ea"/>
              </a:rPr>
              <a:t>	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>
                <a:latin typeface="+mj-ea"/>
                <a:ea typeface="+mj-ea"/>
              </a:rPr>
              <a:t>프로젝트 팀 구성 및 역할</a:t>
            </a:r>
            <a:endParaRPr lang="en-US" altLang="ko-KR" sz="2800">
              <a:latin typeface="+mj-ea"/>
              <a:ea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>
                <a:latin typeface="+mj-ea"/>
                <a:ea typeface="+mj-ea"/>
              </a:rPr>
              <a:t>프로젝트 진행 프로세스</a:t>
            </a:r>
            <a:endParaRPr lang="en-US" altLang="ko-KR" sz="320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800">
                <a:latin typeface="+mn-ea"/>
              </a:rPr>
              <a:t>프로젝트 일정</a:t>
            </a:r>
            <a:endParaRPr lang="en-US" altLang="ko-KR" sz="280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800">
                <a:latin typeface="+mn-ea"/>
              </a:rPr>
              <a:t>일일미팅 과정</a:t>
            </a:r>
            <a:endParaRPr lang="en-US" altLang="ko-KR" sz="2800"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>
                <a:latin typeface="+mj-ea"/>
                <a:ea typeface="+mj-ea"/>
              </a:rPr>
              <a:t>프로젝트 결과</a:t>
            </a:r>
            <a:endParaRPr lang="en-US" altLang="ko-KR" sz="320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2900">
                <a:latin typeface="+mn-ea"/>
              </a:rPr>
              <a:t>개인 실험 결과</a:t>
            </a:r>
            <a:endParaRPr lang="en-US" altLang="ko-KR" sz="290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2900">
                <a:latin typeface="+mn-ea"/>
              </a:rPr>
              <a:t>Submission </a:t>
            </a:r>
            <a:r>
              <a:rPr lang="ko-KR" altLang="en-US" sz="2900">
                <a:latin typeface="+mn-ea"/>
              </a:rPr>
              <a:t>제출 결과</a:t>
            </a:r>
            <a:endParaRPr lang="en-US" altLang="ko-KR" sz="2900">
              <a:latin typeface="+mn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>
                <a:latin typeface="+mj-ea"/>
                <a:ea typeface="+mj-ea"/>
              </a:rPr>
              <a:t>자체 평가 및 보완</a:t>
            </a:r>
            <a:endParaRPr lang="en-US" altLang="ko-KR" sz="3200">
              <a:latin typeface="+mj-ea"/>
              <a:ea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37C80B-6415-F3D4-6BDA-8446B8261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발표 순서</a:t>
            </a:r>
          </a:p>
        </p:txBody>
      </p:sp>
    </p:spTree>
    <p:extLst>
      <p:ext uri="{BB962C8B-B14F-4D97-AF65-F5344CB8AC3E}">
        <p14:creationId xmlns:p14="http://schemas.microsoft.com/office/powerpoint/2010/main" val="523091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B4559-6B48-DC7F-FCC6-2249AE87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C7C1F9-BC9C-5FDD-977E-88598FD665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윤영진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60E1D4-C00E-BBA6-507E-27812FF962AF}"/>
              </a:ext>
            </a:extLst>
          </p:cNvPr>
          <p:cNvSpPr txBox="1">
            <a:spLocks/>
          </p:cNvSpPr>
          <p:nvPr/>
        </p:nvSpPr>
        <p:spPr>
          <a:xfrm>
            <a:off x="526211" y="1630392"/>
            <a:ext cx="10967048" cy="4753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>
                <a:latin typeface="+mj-ea"/>
                <a:ea typeface="+mj-ea"/>
              </a:rPr>
              <a:t>batch size</a:t>
            </a:r>
            <a:r>
              <a:rPr lang="ko-KR" altLang="en-US">
                <a:latin typeface="+mj-ea"/>
                <a:ea typeface="+mj-ea"/>
              </a:rPr>
              <a:t>를 </a:t>
            </a:r>
            <a:r>
              <a:rPr lang="en-US" altLang="ko-KR">
                <a:latin typeface="+mj-ea"/>
                <a:ea typeface="+mj-ea"/>
              </a:rPr>
              <a:t>64</a:t>
            </a:r>
            <a:r>
              <a:rPr lang="ko-KR" altLang="en-US">
                <a:latin typeface="+mj-ea"/>
                <a:ea typeface="+mj-ea"/>
              </a:rPr>
              <a:t>로 증가시켜 학습한 결과 </a:t>
            </a:r>
            <a:r>
              <a:rPr lang="en-US" altLang="ko-KR">
                <a:latin typeface="+mj-ea"/>
                <a:ea typeface="+mj-ea"/>
              </a:rPr>
              <a:t>score 0.979</a:t>
            </a:r>
            <a:r>
              <a:rPr lang="ko-KR" altLang="en-US">
                <a:latin typeface="+mj-ea"/>
                <a:ea typeface="+mj-ea"/>
              </a:rPr>
              <a:t>를 달성</a:t>
            </a:r>
            <a:r>
              <a:rPr lang="en-US" altLang="ko-KR">
                <a:latin typeface="+mj-ea"/>
                <a:ea typeface="+mj-ea"/>
              </a:rPr>
              <a:t>, GPU </a:t>
            </a:r>
            <a:r>
              <a:rPr lang="ko-KR" altLang="en-US">
                <a:latin typeface="+mj-ea"/>
                <a:ea typeface="+mj-ea"/>
              </a:rPr>
              <a:t>활용률 증가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-&gt; </a:t>
            </a:r>
            <a:r>
              <a:rPr lang="ko-KR" altLang="en-US">
                <a:latin typeface="+mj-ea"/>
                <a:ea typeface="+mj-ea"/>
              </a:rPr>
              <a:t>적절한 </a:t>
            </a:r>
            <a:r>
              <a:rPr lang="en-US" altLang="ko-KR">
                <a:latin typeface="+mj-ea"/>
                <a:ea typeface="+mj-ea"/>
              </a:rPr>
              <a:t>LR</a:t>
            </a:r>
            <a:r>
              <a:rPr lang="ko-KR" altLang="en-US">
                <a:latin typeface="+mj-ea"/>
                <a:ea typeface="+mj-ea"/>
              </a:rPr>
              <a:t>과 </a:t>
            </a:r>
            <a:r>
              <a:rPr lang="en-US" altLang="ko-KR">
                <a:latin typeface="+mj-ea"/>
                <a:ea typeface="+mj-ea"/>
              </a:rPr>
              <a:t>batch size</a:t>
            </a:r>
            <a:r>
              <a:rPr lang="ko-KR" altLang="en-US">
                <a:latin typeface="+mj-ea"/>
                <a:ea typeface="+mj-ea"/>
              </a:rPr>
              <a:t>의 선택이 </a:t>
            </a:r>
            <a:r>
              <a:rPr lang="en-US" altLang="ko-KR">
                <a:latin typeface="+mj-ea"/>
                <a:ea typeface="+mj-ea"/>
              </a:rPr>
              <a:t>GPU </a:t>
            </a:r>
            <a:r>
              <a:rPr lang="ko-KR" altLang="en-US">
                <a:latin typeface="+mj-ea"/>
                <a:ea typeface="+mj-ea"/>
              </a:rPr>
              <a:t>사용률과 학습에 큰 영향을 끼침을 깨달았다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71CEC1-3BB2-1E08-5D9E-B0537980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59"/>
          <a:stretch/>
        </p:blipFill>
        <p:spPr>
          <a:xfrm>
            <a:off x="1288027" y="2910254"/>
            <a:ext cx="9446794" cy="37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6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0418-ABAC-B3BE-4A78-7AF10495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2D8542-3C60-6C8D-6B9C-3E1BD2C7FF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이주혁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498141-E155-49FB-BF60-1CEB4213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828" y="4543729"/>
            <a:ext cx="3840342" cy="23132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6E5946-3B0C-4064-A69B-1A53C4D3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170" y="4543729"/>
            <a:ext cx="3840342" cy="23132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8804FE-BFF2-41E1-B843-497D8113B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46" y="4543729"/>
            <a:ext cx="3832782" cy="231327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5921E5F-DCF0-8BE9-381E-ED24569E7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63187"/>
              </p:ext>
            </p:extLst>
          </p:nvPr>
        </p:nvGraphicFramePr>
        <p:xfrm>
          <a:off x="343047" y="1281022"/>
          <a:ext cx="11505908" cy="3419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6658">
                  <a:extLst>
                    <a:ext uri="{9D8B030D-6E8A-4147-A177-3AD203B41FA5}">
                      <a16:colId xmlns:a16="http://schemas.microsoft.com/office/drawing/2014/main" val="801086077"/>
                    </a:ext>
                  </a:extLst>
                </a:gridCol>
                <a:gridCol w="603933">
                  <a:extLst>
                    <a:ext uri="{9D8B030D-6E8A-4147-A177-3AD203B41FA5}">
                      <a16:colId xmlns:a16="http://schemas.microsoft.com/office/drawing/2014/main" val="415674070"/>
                    </a:ext>
                  </a:extLst>
                </a:gridCol>
                <a:gridCol w="8235317">
                  <a:extLst>
                    <a:ext uri="{9D8B030D-6E8A-4147-A177-3AD203B41FA5}">
                      <a16:colId xmlns:a16="http://schemas.microsoft.com/office/drawing/2014/main" val="1768291969"/>
                    </a:ext>
                  </a:extLst>
                </a:gridCol>
              </a:tblGrid>
              <a:tr h="310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+mj-ea"/>
                          <a:ea typeface="+mj-ea"/>
                        </a:rPr>
                        <a:t>변경 사항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+mj-ea"/>
                          <a:ea typeface="+mj-ea"/>
                        </a:rPr>
                        <a:t>실험 결과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786507"/>
                  </a:ext>
                </a:extLst>
              </a:tr>
              <a:tr h="518160">
                <a:tc row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>
                          <a:effectLst/>
                          <a:latin typeface="+mj-ea"/>
                          <a:ea typeface="+mj-ea"/>
                        </a:rPr>
                        <a:t>Learning Rate: 5e-5 </a:t>
                      </a:r>
                      <a:r>
                        <a:rPr lang="ko-KR" altLang="en-US" sz="1400" b="0">
                          <a:effectLst/>
                          <a:latin typeface="+mj-ea"/>
                          <a:ea typeface="+mj-ea"/>
                        </a:rPr>
                        <a:t>→ </a:t>
                      </a:r>
                      <a:r>
                        <a:rPr lang="en-US" altLang="ko-KR" sz="1400" b="0">
                          <a:effectLst/>
                          <a:latin typeface="+mj-ea"/>
                          <a:ea typeface="+mj-ea"/>
                        </a:rPr>
                        <a:t>1e-5</a:t>
                      </a:r>
                      <a:endParaRPr lang="en-US" altLang="ko-KR" sz="14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400">
                          <a:effectLst/>
                        </a:rPr>
                        <a:t>예상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>
                          <a:effectLst/>
                        </a:rPr>
                        <a:t>Base-line</a:t>
                      </a:r>
                      <a:r>
                        <a:rPr lang="ko-KR" altLang="en-US" sz="1400">
                          <a:effectLst/>
                        </a:rPr>
                        <a:t>으로 학습 시켰을 때</a:t>
                      </a:r>
                      <a:r>
                        <a:rPr lang="en-US" altLang="ko-KR" sz="1400">
                          <a:effectLst/>
                        </a:rPr>
                        <a:t>, 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loss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의 차트가 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high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learning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rate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형태를 띄는 것을 확인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140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→ LR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를 낮춰  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loss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curve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를 더욱 적절한 학습곡선의 형태로 변화시키고자 함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777465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400">
                          <a:effectLst/>
                        </a:rPr>
                        <a:t>결과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더 나은 학습 곡선의 형태</a:t>
                      </a:r>
                      <a:r>
                        <a:rPr lang="ko-KR" altLang="en-US" sz="1400">
                          <a:effectLst/>
                        </a:rPr>
                        <a:t>를 보임</a:t>
                      </a:r>
                      <a:r>
                        <a:rPr lang="en-US" altLang="ko-KR" sz="1400">
                          <a:effectLst/>
                        </a:rPr>
                        <a:t>. </a:t>
                      </a:r>
                      <a:r>
                        <a:rPr lang="ko-KR" altLang="en-US" sz="1400">
                          <a:effectLst/>
                        </a:rPr>
                        <a:t>하지만 </a:t>
                      </a:r>
                      <a:r>
                        <a:rPr lang="en-US" altLang="ko-KR" sz="1400">
                          <a:effectLst/>
                        </a:rPr>
                        <a:t>accuracy</a:t>
                      </a:r>
                      <a:r>
                        <a:rPr lang="ko-KR" altLang="en-US" sz="1400">
                          <a:effectLst/>
                        </a:rPr>
                        <a:t>는 기존 보다 비교적 낮았음</a:t>
                      </a:r>
                      <a:r>
                        <a:rPr lang="en-US" altLang="ko-KR" sz="1400">
                          <a:effectLst/>
                        </a:rPr>
                        <a:t>.</a:t>
                      </a:r>
                      <a:endParaRPr lang="ko-KR" altLang="en-US" sz="14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699031"/>
                  </a:ext>
                </a:extLst>
              </a:tr>
              <a:tr h="518160">
                <a:tc row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>
                          <a:effectLst/>
                          <a:latin typeface="+mj-ea"/>
                          <a:ea typeface="+mj-ea"/>
                        </a:rPr>
                        <a:t>Batch Size: </a:t>
                      </a:r>
                      <a:r>
                        <a:rPr lang="en-US" altLang="ko-KR" sz="1400" b="0" dirty="0">
                          <a:effectLst/>
                          <a:latin typeface="+mj-ea"/>
                          <a:ea typeface="+mj-ea"/>
                        </a:rPr>
                        <a:t>64 </a:t>
                      </a:r>
                      <a:r>
                        <a:rPr lang="ko-KR" altLang="en-US" sz="1400" b="0">
                          <a:effectLst/>
                          <a:latin typeface="+mj-ea"/>
                          <a:ea typeface="+mj-ea"/>
                        </a:rPr>
                        <a:t>→ </a:t>
                      </a:r>
                      <a:r>
                        <a:rPr lang="en-US" altLang="ko-KR" sz="1400" b="0">
                          <a:effectLst/>
                          <a:latin typeface="+mj-ea"/>
                          <a:ea typeface="+mj-ea"/>
                        </a:rPr>
                        <a:t>256</a:t>
                      </a:r>
                      <a:endParaRPr lang="ko-KR" altLang="en-US" sz="1400" b="0" dirty="0"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/>
                        <a:t>예상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batch size</a:t>
                      </a:r>
                      <a:r>
                        <a:rPr lang="ko-KR" altLang="en-US" sz="1400">
                          <a:latin typeface="+mj-ea"/>
                          <a:ea typeface="+mj-ea"/>
                        </a:rPr>
                        <a:t>가 클수록 </a:t>
                      </a:r>
                      <a:r>
                        <a:rPr lang="en-US" altLang="ko-KR" sz="1400"/>
                        <a:t>accuracy</a:t>
                      </a:r>
                      <a:r>
                        <a:rPr lang="ko-KR" altLang="en-US" sz="1400"/>
                        <a:t>가 높아 질것으로 예상함</a:t>
                      </a:r>
                      <a:r>
                        <a:rPr lang="en-US" altLang="ko-KR" sz="140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447627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/>
                        <a:t>결과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/>
                        <a:t>batch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size</a:t>
                      </a:r>
                      <a:r>
                        <a:rPr lang="ko-KR" altLang="en-US" sz="1400"/>
                        <a:t>를 </a:t>
                      </a:r>
                      <a:r>
                        <a:rPr lang="en-US" altLang="ko-KR" sz="1400"/>
                        <a:t>256</a:t>
                      </a:r>
                      <a:r>
                        <a:rPr lang="ko-KR" altLang="en-US" sz="1400"/>
                        <a:t>으로 늘림에 따라 </a:t>
                      </a:r>
                      <a:r>
                        <a:rPr lang="en-US" altLang="ko-KR" sz="1400">
                          <a:latin typeface="+mj-ea"/>
                          <a:ea typeface="+mj-ea"/>
                        </a:rPr>
                        <a:t>accuracy </a:t>
                      </a:r>
                      <a:r>
                        <a:rPr lang="ko-KR" altLang="en-US" sz="1400">
                          <a:latin typeface="+mj-ea"/>
                          <a:ea typeface="+mj-ea"/>
                        </a:rPr>
                        <a:t>증가 확인</a:t>
                      </a:r>
                      <a:r>
                        <a:rPr lang="en-US" altLang="ko-KR" sz="140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399536"/>
                  </a:ext>
                </a:extLst>
              </a:tr>
              <a:tr h="518160">
                <a:tc row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>
                          <a:effectLst/>
                          <a:latin typeface="+mj-ea"/>
                          <a:ea typeface="+mj-ea"/>
                        </a:rPr>
                        <a:t>Batch Size: </a:t>
                      </a:r>
                      <a:r>
                        <a:rPr lang="en-US" altLang="ko-KR" sz="1400" b="0" dirty="0">
                          <a:effectLst/>
                          <a:latin typeface="+mj-ea"/>
                          <a:ea typeface="+mj-ea"/>
                        </a:rPr>
                        <a:t>64 </a:t>
                      </a:r>
                      <a:r>
                        <a:rPr lang="ko-KR" altLang="en-US" sz="1400" b="0">
                          <a:effectLst/>
                          <a:latin typeface="+mj-ea"/>
                          <a:ea typeface="+mj-ea"/>
                        </a:rPr>
                        <a:t>→ </a:t>
                      </a:r>
                      <a:r>
                        <a:rPr lang="en-US" altLang="ko-KR" sz="1400" b="0">
                          <a:effectLst/>
                          <a:latin typeface="+mj-ea"/>
                          <a:ea typeface="+mj-ea"/>
                        </a:rPr>
                        <a:t>512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/>
                        <a:t>예상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/>
                        <a:t>위 실험의 결과에 따라 </a:t>
                      </a:r>
                      <a:r>
                        <a:rPr lang="en-US" altLang="ko-KR" sz="1400"/>
                        <a:t>batch size</a:t>
                      </a:r>
                      <a:r>
                        <a:rPr lang="ko-KR" altLang="en-US" sz="1400"/>
                        <a:t>에 정비례 관계로 </a:t>
                      </a:r>
                      <a:r>
                        <a:rPr lang="en-US" altLang="ko-KR" sz="1400"/>
                        <a:t>accuracy</a:t>
                      </a:r>
                      <a:r>
                        <a:rPr lang="ko-KR" altLang="en-US" sz="1400"/>
                        <a:t>가 더 높아질 것으로 예상함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31309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/>
                        <a:t>batch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size</a:t>
                      </a:r>
                      <a:r>
                        <a:rPr lang="ko-KR" altLang="en-US" sz="1400"/>
                        <a:t>를 </a:t>
                      </a:r>
                      <a:r>
                        <a:rPr lang="en-US" altLang="ko-KR" sz="1400"/>
                        <a:t>512</a:t>
                      </a:r>
                      <a:r>
                        <a:rPr lang="ko-KR" altLang="en-US" sz="1400"/>
                        <a:t>으로 높임으로써 기존 보다 조금 더 높은 </a:t>
                      </a:r>
                      <a:r>
                        <a:rPr lang="en-US" altLang="ko-KR" sz="1400"/>
                        <a:t>accuracy</a:t>
                      </a:r>
                      <a:r>
                        <a:rPr lang="ko-KR" altLang="en-US" sz="1400"/>
                        <a:t>를 확인함</a:t>
                      </a:r>
                      <a:r>
                        <a:rPr lang="en-US" altLang="ko-KR" sz="1400"/>
                        <a:t>.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84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06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0418-ABAC-B3BE-4A78-7AF10495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A37AFB-E7A6-1926-40E3-302E4BAE9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개요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 sz="1600"/>
              <a:t>Hugging face</a:t>
            </a:r>
            <a:r>
              <a:rPr lang="ko-KR" altLang="en-US" sz="1600"/>
              <a:t>의 </a:t>
            </a:r>
            <a:r>
              <a:rPr lang="en-US" altLang="ko-KR" sz="1600">
                <a:latin typeface="+mj-ea"/>
                <a:ea typeface="+mj-ea"/>
              </a:rPr>
              <a:t>ELECTRA</a:t>
            </a:r>
            <a:r>
              <a:rPr lang="en-US" altLang="ko-KR" sz="1600"/>
              <a:t> model</a:t>
            </a:r>
            <a:r>
              <a:rPr lang="ko-KR" altLang="en-US" sz="1600"/>
              <a:t>을 기반으로 </a:t>
            </a:r>
            <a:r>
              <a:rPr lang="en-US" altLang="ko-KR" sz="1600"/>
              <a:t>Learning rate, Scheduler, Batch size </a:t>
            </a:r>
            <a:r>
              <a:rPr lang="ko-KR" altLang="en-US" sz="1600"/>
              <a:t>등의 다양한 </a:t>
            </a:r>
            <a:r>
              <a:rPr lang="en-US" altLang="ko-KR" sz="1600"/>
              <a:t>Hyperparameter</a:t>
            </a:r>
            <a:r>
              <a:rPr lang="ko-KR" altLang="en-US" sz="1600"/>
              <a:t>를 적용하여 최적의 성능 도출 </a:t>
            </a:r>
            <a:r>
              <a:rPr lang="en-US" altLang="ko-KR" sz="1600"/>
              <a:t>(Base Hyperparameter: lr=5e-5)</a:t>
            </a:r>
          </a:p>
          <a:p>
            <a:r>
              <a:rPr lang="ko-KR" altLang="en-US">
                <a:latin typeface="+mj-ea"/>
                <a:ea typeface="+mj-ea"/>
              </a:rPr>
              <a:t>진행 프로세스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단계별 프로세스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2D8542-3C60-6C8D-6B9C-3E1BD2C7FF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정동영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6F8EC53-58FF-8AB5-44B4-2309F7E55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980361"/>
              </p:ext>
            </p:extLst>
          </p:nvPr>
        </p:nvGraphicFramePr>
        <p:xfrm>
          <a:off x="924169" y="3130108"/>
          <a:ext cx="8466015" cy="13552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3621">
                  <a:extLst>
                    <a:ext uri="{9D8B030D-6E8A-4147-A177-3AD203B41FA5}">
                      <a16:colId xmlns:a16="http://schemas.microsoft.com/office/drawing/2014/main" val="2706574700"/>
                    </a:ext>
                  </a:extLst>
                </a:gridCol>
                <a:gridCol w="7212394">
                  <a:extLst>
                    <a:ext uri="{9D8B030D-6E8A-4147-A177-3AD203B41FA5}">
                      <a16:colId xmlns:a16="http://schemas.microsoft.com/office/drawing/2014/main" val="28048985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b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50220"/>
                  </a:ext>
                </a:extLst>
              </a:tr>
              <a:tr h="41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7/13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BERT base</a:t>
                      </a:r>
                      <a:r>
                        <a:rPr lang="ko-KR" altLang="en-US" sz="1400"/>
                        <a:t>를 활용한 전체적인 </a:t>
                      </a:r>
                      <a:r>
                        <a:rPr lang="en-US" altLang="ko-KR" sz="1400"/>
                        <a:t>model process </a:t>
                      </a:r>
                      <a:r>
                        <a:rPr lang="ko-KR" altLang="en-US" sz="1400"/>
                        <a:t>파악</a:t>
                      </a:r>
                      <a:endParaRPr lang="en-US" altLang="ko-KR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7371561"/>
                  </a:ext>
                </a:extLst>
              </a:tr>
              <a:tr h="41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7/14 ~ 7/15 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ELECTRA</a:t>
                      </a:r>
                      <a:r>
                        <a:rPr lang="ko-KR" altLang="en-US" sz="1400"/>
                        <a:t>를 활용하여 </a:t>
                      </a:r>
                      <a:r>
                        <a:rPr lang="en-US" altLang="ko-KR" sz="1400"/>
                        <a:t>Learning rate, Batch size</a:t>
                      </a:r>
                      <a:r>
                        <a:rPr lang="ko-KR" altLang="en-US" sz="1400"/>
                        <a:t> 등을 수정하며 </a:t>
                      </a:r>
                      <a:r>
                        <a:rPr lang="en-US" altLang="ko-KR" sz="1400"/>
                        <a:t>model </a:t>
                      </a:r>
                      <a:r>
                        <a:rPr lang="ko-KR" altLang="en-US" sz="1400"/>
                        <a:t>성능 개선</a:t>
                      </a:r>
                      <a:endParaRPr lang="en-US" altLang="ko-KR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390929"/>
                  </a:ext>
                </a:extLst>
              </a:tr>
              <a:tr h="41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7/16 ~ 7/17 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Scheduler, Weight decay </a:t>
                      </a:r>
                      <a:r>
                        <a:rPr lang="ko-KR" altLang="en-US" sz="1400"/>
                        <a:t>등을 활용하여 </a:t>
                      </a:r>
                      <a:r>
                        <a:rPr lang="en-US" altLang="ko-KR" sz="1400"/>
                        <a:t>overfitting</a:t>
                      </a:r>
                      <a:r>
                        <a:rPr lang="ko-KR" altLang="en-US" sz="1400"/>
                        <a:t>을 극복</a:t>
                      </a:r>
                      <a:endParaRPr lang="en-US" altLang="ko-KR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48620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C77B473-5A12-2F82-09B3-19406D95D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680204"/>
              </p:ext>
            </p:extLst>
          </p:nvPr>
        </p:nvGraphicFramePr>
        <p:xfrm>
          <a:off x="924168" y="4917879"/>
          <a:ext cx="8466015" cy="1768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3621">
                  <a:extLst>
                    <a:ext uri="{9D8B030D-6E8A-4147-A177-3AD203B41FA5}">
                      <a16:colId xmlns:a16="http://schemas.microsoft.com/office/drawing/2014/main" val="2706574700"/>
                    </a:ext>
                  </a:extLst>
                </a:gridCol>
                <a:gridCol w="7212394">
                  <a:extLst>
                    <a:ext uri="{9D8B030D-6E8A-4147-A177-3AD203B41FA5}">
                      <a16:colId xmlns:a16="http://schemas.microsoft.com/office/drawing/2014/main" val="28048985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" b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50220"/>
                  </a:ext>
                </a:extLst>
              </a:tr>
              <a:tr h="41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Batch size 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Base batch size</a:t>
                      </a:r>
                      <a:r>
                        <a:rPr lang="ko-KR" altLang="en-US" sz="1400"/>
                        <a:t>인 </a:t>
                      </a:r>
                      <a:r>
                        <a:rPr lang="en-US" altLang="ko-KR" sz="1400"/>
                        <a:t>32</a:t>
                      </a:r>
                      <a:r>
                        <a:rPr lang="ko-KR" altLang="en-US" sz="1400"/>
                        <a:t>를 시작으로 </a:t>
                      </a:r>
                      <a:r>
                        <a:rPr lang="en-US" altLang="ko-KR" sz="1400"/>
                        <a:t>64, 128, 256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batch size </a:t>
                      </a:r>
                      <a:r>
                        <a:rPr lang="ko-KR" altLang="en-US" sz="1400"/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7371561"/>
                  </a:ext>
                </a:extLst>
              </a:tr>
              <a:tr h="41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Learning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rate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Base learning rate</a:t>
                      </a:r>
                      <a:r>
                        <a:rPr lang="ko-KR" altLang="en-US" sz="1400"/>
                        <a:t>인 </a:t>
                      </a:r>
                      <a:r>
                        <a:rPr lang="en-US" altLang="ko-KR" sz="1400"/>
                        <a:t>5e-5</a:t>
                      </a:r>
                      <a:r>
                        <a:rPr lang="ko-KR" altLang="en-US" sz="1400"/>
                        <a:t>를 시작으로 </a:t>
                      </a:r>
                      <a:r>
                        <a:rPr lang="en-US" altLang="ko-KR" sz="1400"/>
                        <a:t>1e-7, 1e-6, 1e-5, 1e-4, 1e-3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learning rate </a:t>
                      </a:r>
                      <a:r>
                        <a:rPr lang="ko-KR" altLang="en-US" sz="1400"/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1390929"/>
                  </a:ext>
                </a:extLst>
              </a:tr>
              <a:tr h="41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Scheduler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Linear scheduler</a:t>
                      </a:r>
                      <a:r>
                        <a:rPr lang="ko-KR" altLang="en-US" sz="1400"/>
                        <a:t>와 </a:t>
                      </a:r>
                      <a:r>
                        <a:rPr lang="en-US" altLang="ko-KR" sz="1400"/>
                        <a:t>Cosine Annealing scheduler </a:t>
                      </a:r>
                      <a:r>
                        <a:rPr lang="ko-KR" altLang="en-US" sz="1400"/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486202"/>
                  </a:ext>
                </a:extLst>
              </a:tr>
              <a:tr h="4128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+mj-ea"/>
                          <a:ea typeface="+mj-ea"/>
                        </a:rPr>
                        <a:t>Weight decay</a:t>
                      </a:r>
                      <a:endParaRPr lang="ko-KR" altLang="en-US" sz="120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0 (No weight decay), 1e-4, 1e-5</a:t>
                      </a:r>
                      <a:r>
                        <a:rPr lang="ko-KR" altLang="en-US" sz="1400"/>
                        <a:t>의 </a:t>
                      </a:r>
                      <a:r>
                        <a:rPr lang="en-US" altLang="ko-KR" sz="1400"/>
                        <a:t>weight decay </a:t>
                      </a:r>
                      <a:r>
                        <a:rPr lang="ko-KR" altLang="en-US" sz="1400"/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269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274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273DE-8F98-CAEE-A655-FB584355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6168C-39F8-00A8-3F03-57C6B97E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AdamW optimizer</a:t>
            </a:r>
            <a:r>
              <a:rPr lang="ko-KR" altLang="en-US"/>
              <a:t>와 </a:t>
            </a:r>
            <a:r>
              <a:rPr lang="en-US" altLang="ko-KR"/>
              <a:t>batch size</a:t>
            </a:r>
            <a:r>
              <a:rPr lang="ko-KR" altLang="en-US"/>
              <a:t>의 증가로 </a:t>
            </a:r>
            <a:r>
              <a:rPr lang="en-US" altLang="ko-KR"/>
              <a:t>GPU </a:t>
            </a:r>
            <a:r>
              <a:rPr lang="ko-KR" altLang="en-US"/>
              <a:t>허용량 내에서 성능을 상승시킴</a:t>
            </a:r>
            <a:r>
              <a:rPr lang="en-US" altLang="ko-KR"/>
              <a:t>.</a:t>
            </a:r>
          </a:p>
          <a:p>
            <a:r>
              <a:rPr lang="ko-KR" altLang="en-US"/>
              <a:t>학습 소요 시간 감소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D7B01-7B56-E385-22A8-F699D1AC3E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정동영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2F5B549-E5BF-BFE5-6571-9BFECF8F4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382712"/>
              </p:ext>
            </p:extLst>
          </p:nvPr>
        </p:nvGraphicFramePr>
        <p:xfrm>
          <a:off x="2161169" y="2741442"/>
          <a:ext cx="7576364" cy="33421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94091">
                  <a:extLst>
                    <a:ext uri="{9D8B030D-6E8A-4147-A177-3AD203B41FA5}">
                      <a16:colId xmlns:a16="http://schemas.microsoft.com/office/drawing/2014/main" val="754579649"/>
                    </a:ext>
                  </a:extLst>
                </a:gridCol>
                <a:gridCol w="1894091">
                  <a:extLst>
                    <a:ext uri="{9D8B030D-6E8A-4147-A177-3AD203B41FA5}">
                      <a16:colId xmlns:a16="http://schemas.microsoft.com/office/drawing/2014/main" val="3325065422"/>
                    </a:ext>
                  </a:extLst>
                </a:gridCol>
                <a:gridCol w="1493390">
                  <a:extLst>
                    <a:ext uri="{9D8B030D-6E8A-4147-A177-3AD203B41FA5}">
                      <a16:colId xmlns:a16="http://schemas.microsoft.com/office/drawing/2014/main" val="1628841659"/>
                    </a:ext>
                  </a:extLst>
                </a:gridCol>
                <a:gridCol w="2294792">
                  <a:extLst>
                    <a:ext uri="{9D8B030D-6E8A-4147-A177-3AD203B41FA5}">
                      <a16:colId xmlns:a16="http://schemas.microsoft.com/office/drawing/2014/main" val="756740669"/>
                    </a:ext>
                  </a:extLst>
                </a:gridCol>
              </a:tblGrid>
              <a:tr h="557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0" dirty="0">
                          <a:latin typeface="+mj-ea"/>
                          <a:ea typeface="+mj-ea"/>
                        </a:rPr>
                        <a:t>Train Batch size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0" dirty="0">
                          <a:latin typeface="+mj-ea"/>
                          <a:ea typeface="+mj-ea"/>
                        </a:rPr>
                        <a:t>Val Batch size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0" dirty="0">
                          <a:latin typeface="+mj-ea"/>
                          <a:ea typeface="+mj-ea"/>
                        </a:rPr>
                        <a:t>Time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0" dirty="0">
                          <a:latin typeface="+mj-ea"/>
                          <a:ea typeface="+mj-ea"/>
                        </a:rPr>
                        <a:t>GPU </a:t>
                      </a:r>
                      <a:r>
                        <a:rPr lang="en-US" altLang="ko-KR" b="0" dirty="0" err="1">
                          <a:latin typeface="+mj-ea"/>
                          <a:ea typeface="+mj-ea"/>
                        </a:rPr>
                        <a:t>Rescource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541389"/>
                  </a:ext>
                </a:extLst>
              </a:tr>
              <a:tr h="557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57:46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812526"/>
                  </a:ext>
                </a:extLst>
              </a:tr>
              <a:tr h="557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46:13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40%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208169"/>
                  </a:ext>
                </a:extLst>
              </a:tr>
              <a:tr h="557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43:33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60%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517269"/>
                  </a:ext>
                </a:extLst>
              </a:tr>
              <a:tr h="557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0" dirty="0">
                          <a:latin typeface="+mj-ea"/>
                          <a:ea typeface="+mj-ea"/>
                        </a:rPr>
                        <a:t>256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0" dirty="0">
                          <a:latin typeface="+mj-ea"/>
                          <a:ea typeface="+mj-ea"/>
                        </a:rPr>
                        <a:t>512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0" dirty="0">
                          <a:latin typeface="+mj-ea"/>
                          <a:ea typeface="+mj-ea"/>
                        </a:rPr>
                        <a:t>40:37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b="0" dirty="0">
                          <a:latin typeface="+mj-ea"/>
                          <a:ea typeface="+mj-ea"/>
                        </a:rPr>
                        <a:t>90~100%</a:t>
                      </a:r>
                      <a:endParaRPr lang="ko-KR" altLang="en-US" b="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76339"/>
                  </a:ext>
                </a:extLst>
              </a:tr>
              <a:tr h="557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512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1024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Out-Of-Memory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979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63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273DE-8F98-CAEE-A655-FB584355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6168C-39F8-00A8-3F03-57C6B97E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Batch size</a:t>
            </a:r>
            <a:r>
              <a:rPr lang="ko-KR" altLang="en-US">
                <a:latin typeface="+mj-ea"/>
                <a:ea typeface="+mj-ea"/>
              </a:rPr>
              <a:t>가 클수록 </a:t>
            </a:r>
            <a:r>
              <a:rPr lang="en-US" altLang="ko-KR">
                <a:latin typeface="+mj-ea"/>
                <a:ea typeface="+mj-ea"/>
              </a:rPr>
              <a:t>loss</a:t>
            </a:r>
            <a:r>
              <a:rPr lang="ko-KR" altLang="en-US">
                <a:latin typeface="+mj-ea"/>
                <a:ea typeface="+mj-ea"/>
              </a:rPr>
              <a:t>가 더 낮아지는 것을 확인</a:t>
            </a:r>
            <a:r>
              <a:rPr lang="en-US" altLang="ko-KR">
                <a:latin typeface="+mj-ea"/>
                <a:ea typeface="+mj-ea"/>
              </a:rPr>
              <a:t>. But, Overfitting </a:t>
            </a:r>
            <a:r>
              <a:rPr lang="ko-KR" altLang="en-US">
                <a:latin typeface="+mj-ea"/>
                <a:ea typeface="+mj-ea"/>
              </a:rPr>
              <a:t>문제 존재</a:t>
            </a:r>
          </a:p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D7B01-7B56-E385-22A8-F699D1AC3E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정동영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D06321-35A9-6E40-940E-ABCDA7DF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45" y="2173418"/>
            <a:ext cx="7586909" cy="43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98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273DE-8F98-CAEE-A655-FB584355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D7B01-7B56-E385-22A8-F699D1AC3E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정동영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F8CC8-EED4-1AFC-54DB-A2731746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61" y="1281022"/>
            <a:ext cx="10922275" cy="541808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6168C-39F8-00A8-3F03-57C6B97E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288" y="6110104"/>
            <a:ext cx="11139578" cy="517985"/>
          </a:xfrm>
        </p:spPr>
        <p:txBody>
          <a:bodyPr/>
          <a:lstStyle/>
          <a:p>
            <a:pPr marL="0" indent="0">
              <a:buNone/>
            </a:pPr>
            <a:r>
              <a:rPr lang="ko-KR" altLang="en-US">
                <a:latin typeface="+mj-ea"/>
                <a:ea typeface="+mj-ea"/>
              </a:rPr>
              <a:t>→ </a:t>
            </a:r>
            <a:r>
              <a:rPr lang="en-US" altLang="ko-KR">
                <a:latin typeface="+mj-ea"/>
                <a:ea typeface="+mj-ea"/>
              </a:rPr>
              <a:t>Train </a:t>
            </a:r>
            <a:r>
              <a:rPr lang="ko-KR" altLang="en-US">
                <a:latin typeface="+mj-ea"/>
                <a:ea typeface="+mj-ea"/>
              </a:rPr>
              <a:t>속도 향상과 성능 개선을 위해 </a:t>
            </a:r>
            <a:r>
              <a:rPr lang="en-US" altLang="ko-KR">
                <a:latin typeface="+mj-ea"/>
                <a:ea typeface="+mj-ea"/>
              </a:rPr>
              <a:t>Linear scheduler </a:t>
            </a:r>
            <a:r>
              <a:rPr lang="ko-KR" altLang="en-US">
                <a:latin typeface="+mj-ea"/>
                <a:ea typeface="+mj-ea"/>
              </a:rPr>
              <a:t>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DCCF9-DFD6-A77C-0EBA-39C922A75B2C}"/>
              </a:ext>
            </a:extLst>
          </p:cNvPr>
          <p:cNvSpPr txBox="1"/>
          <p:nvPr/>
        </p:nvSpPr>
        <p:spPr>
          <a:xfrm>
            <a:off x="1618288" y="2411883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&lt;Scheduler&gt;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C976DB-25AA-2C34-6914-2A755DFCFE0D}"/>
              </a:ext>
            </a:extLst>
          </p:cNvPr>
          <p:cNvSpPr txBox="1"/>
          <p:nvPr/>
        </p:nvSpPr>
        <p:spPr>
          <a:xfrm>
            <a:off x="3052279" y="2293294"/>
            <a:ext cx="3555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· Linear scheduler</a:t>
            </a:r>
          </a:p>
          <a:p>
            <a:r>
              <a:rPr lang="en-US" altLang="ko-KR" dirty="0"/>
              <a:t>· Cosine Annealing LR scheduler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87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08946-045C-6FEE-F04A-4F0A3CA4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FD663E-C3E5-A949-C59F-D102A79DC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ko-KR" sz="1800">
                <a:latin typeface="+mj-ea"/>
                <a:ea typeface="+mj-ea"/>
              </a:rPr>
              <a:t>Cosine Annealing scheduler</a:t>
            </a:r>
            <a:r>
              <a:rPr lang="ko-KR" altLang="en-US" sz="1800"/>
              <a:t>는 </a:t>
            </a:r>
            <a:r>
              <a:rPr lang="en-US" altLang="ko-KR" sz="1800">
                <a:latin typeface="+mn-ea"/>
              </a:rPr>
              <a:t>learning rate</a:t>
            </a:r>
            <a:r>
              <a:rPr lang="ko-KR" altLang="en-US" sz="1800">
                <a:latin typeface="+mn-ea"/>
              </a:rPr>
              <a:t>의 </a:t>
            </a:r>
            <a:r>
              <a:rPr lang="en-US" altLang="ko-KR" sz="1800">
                <a:latin typeface="+mn-ea"/>
              </a:rPr>
              <a:t>cosine</a:t>
            </a:r>
            <a:r>
              <a:rPr lang="ko-KR" altLang="en-US" sz="1800">
                <a:latin typeface="+mn-ea"/>
              </a:rPr>
              <a:t>값의 최댓값과 최솟값을 저장하여 </a:t>
            </a:r>
            <a:br>
              <a:rPr lang="en-US" altLang="ko-KR" sz="1800">
                <a:latin typeface="+mn-ea"/>
              </a:rPr>
            </a:br>
            <a:r>
              <a:rPr lang="ko-KR" altLang="en-US" sz="1800">
                <a:latin typeface="+mn-ea"/>
              </a:rPr>
              <a:t>급격히 증가한 후</a:t>
            </a:r>
            <a:r>
              <a:rPr lang="en-US" altLang="ko-KR" sz="1800">
                <a:latin typeface="+mn-ea"/>
              </a:rPr>
              <a:t>, </a:t>
            </a:r>
            <a:r>
              <a:rPr lang="ko-KR" altLang="en-US" sz="1800">
                <a:latin typeface="+mn-ea"/>
              </a:rPr>
              <a:t>감소</a:t>
            </a:r>
            <a:r>
              <a:rPr lang="en-US" altLang="ko-KR" sz="1800">
                <a:latin typeface="+mn-ea"/>
              </a:rPr>
              <a:t>.</a:t>
            </a:r>
          </a:p>
          <a:p>
            <a:pPr lvl="1">
              <a:lnSpc>
                <a:spcPct val="160000"/>
              </a:lnSpc>
              <a:buFont typeface="KoPubWorld돋움체 Light" panose="00000300000000000000" pitchFamily="2" charset="-127"/>
              <a:buChar char="→"/>
            </a:pPr>
            <a:r>
              <a:rPr lang="en-US" altLang="ko-KR" sz="1600">
                <a:latin typeface="+mj-ea"/>
                <a:ea typeface="+mj-ea"/>
              </a:rPr>
              <a:t>Model</a:t>
            </a:r>
            <a:r>
              <a:rPr lang="ko-KR" altLang="en-US" sz="1600">
                <a:latin typeface="+mj-ea"/>
                <a:ea typeface="+mj-ea"/>
              </a:rPr>
              <a:t>의 </a:t>
            </a:r>
            <a:r>
              <a:rPr lang="en-US" altLang="ko-KR" sz="1600">
                <a:latin typeface="+mj-ea"/>
                <a:ea typeface="+mj-ea"/>
              </a:rPr>
              <a:t>saddle point</a:t>
            </a:r>
            <a:r>
              <a:rPr lang="ko-KR" altLang="en-US" sz="1600">
                <a:latin typeface="+mj-ea"/>
                <a:ea typeface="+mj-ea"/>
              </a:rPr>
              <a:t>를 빠르게 벗어날 수 있다는 장점</a:t>
            </a:r>
            <a:endParaRPr lang="en-US" altLang="ko-KR" sz="1600">
              <a:latin typeface="+mj-ea"/>
              <a:ea typeface="+mj-ea"/>
            </a:endParaRPr>
          </a:p>
          <a:p>
            <a:pPr lvl="1">
              <a:lnSpc>
                <a:spcPct val="160000"/>
              </a:lnSpc>
              <a:buFont typeface="KoPubWorld돋움체 Light" panose="00000300000000000000" pitchFamily="2" charset="-127"/>
              <a:buChar char="→"/>
            </a:pPr>
            <a:r>
              <a:rPr lang="en-US" altLang="ko-KR" sz="1600"/>
              <a:t>But, Base model</a:t>
            </a:r>
            <a:r>
              <a:rPr lang="ko-KR" altLang="en-US" sz="1600"/>
              <a:t>이 원래 안정적인 </a:t>
            </a:r>
            <a:r>
              <a:rPr lang="en-US" altLang="ko-KR" sz="1600"/>
              <a:t>loss </a:t>
            </a:r>
            <a:r>
              <a:rPr lang="ko-KR" altLang="en-US" sz="1600"/>
              <a:t>감소 형태를 보였기 때문에</a:t>
            </a:r>
            <a:r>
              <a:rPr lang="en-US" altLang="ko-KR" sz="1600"/>
              <a:t> </a:t>
            </a:r>
            <a:r>
              <a:rPr lang="ko-KR" altLang="en-US" sz="1600"/>
              <a:t>이러한 </a:t>
            </a:r>
            <a:r>
              <a:rPr lang="en-US" altLang="ko-KR" sz="1600">
                <a:latin typeface="+mj-ea"/>
                <a:ea typeface="+mj-ea"/>
              </a:rPr>
              <a:t>Cosine scheduler</a:t>
            </a:r>
            <a:r>
              <a:rPr lang="ko-KR" altLang="en-US" sz="1600">
                <a:latin typeface="+mj-ea"/>
                <a:ea typeface="+mj-ea"/>
              </a:rPr>
              <a:t>의 이점을 살리지 못하고 있다고 판단</a:t>
            </a:r>
            <a:endParaRPr lang="en-US" altLang="ko-KR" sz="1600">
              <a:latin typeface="+mj-ea"/>
              <a:ea typeface="+mj-ea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800">
                <a:latin typeface="+mj-ea"/>
                <a:ea typeface="+mj-ea"/>
              </a:rPr>
              <a:t>∴ </a:t>
            </a:r>
            <a:r>
              <a:rPr lang="en-US" altLang="ko-KR" sz="1800">
                <a:latin typeface="+mj-ea"/>
                <a:ea typeface="+mj-ea"/>
              </a:rPr>
              <a:t>Linear scheduler</a:t>
            </a:r>
            <a:r>
              <a:rPr lang="ko-KR" altLang="en-US" sz="1800">
                <a:latin typeface="+mj-ea"/>
                <a:ea typeface="+mj-ea"/>
              </a:rPr>
              <a:t>를 사용하여 안정적인 </a:t>
            </a:r>
            <a:r>
              <a:rPr lang="en-US" altLang="ko-KR" sz="1800">
                <a:latin typeface="+mj-ea"/>
                <a:ea typeface="+mj-ea"/>
              </a:rPr>
              <a:t>Learning rate</a:t>
            </a:r>
            <a:r>
              <a:rPr lang="ko-KR" altLang="en-US" sz="1800">
                <a:latin typeface="+mj-ea"/>
                <a:ea typeface="+mj-ea"/>
              </a:rPr>
              <a:t>의 </a:t>
            </a:r>
            <a:r>
              <a:rPr lang="en-US" altLang="ko-KR" sz="1800">
                <a:latin typeface="+mj-ea"/>
                <a:ea typeface="+mj-ea"/>
              </a:rPr>
              <a:t>scheduler </a:t>
            </a:r>
            <a:r>
              <a:rPr lang="ko-KR" altLang="en-US" sz="1800">
                <a:latin typeface="+mj-ea"/>
                <a:ea typeface="+mj-ea"/>
              </a:rPr>
              <a:t>과정 수행하기로 결론</a:t>
            </a:r>
            <a:endParaRPr lang="en-US" altLang="ko-KR" sz="1800">
              <a:latin typeface="+mj-ea"/>
              <a:ea typeface="+mj-ea"/>
            </a:endParaRPr>
          </a:p>
          <a:p>
            <a:endParaRPr lang="ko-KR" altLang="en-US" sz="18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5BC11-883A-28D6-CD3F-A6642CC7DB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정동영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C8173-FE10-ED5F-3D97-9E3578CB7680}"/>
              </a:ext>
            </a:extLst>
          </p:cNvPr>
          <p:cNvSpPr txBox="1"/>
          <p:nvPr/>
        </p:nvSpPr>
        <p:spPr>
          <a:xfrm>
            <a:off x="6044751" y="5368280"/>
            <a:ext cx="28381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5e-5 </a:t>
            </a:r>
            <a:r>
              <a:rPr lang="en-US" altLang="ko-KR" sz="1400" dirty="0"/>
              <a:t>(Baseline Learning 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1e-4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1e-5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1e-6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1e-7</a:t>
            </a:r>
            <a:endParaRPr lang="ko-KR" altLang="en-US" sz="1400" dirty="0"/>
          </a:p>
        </p:txBody>
      </p:sp>
      <p:pic>
        <p:nvPicPr>
          <p:cNvPr id="6" name="_x244029984">
            <a:extLst>
              <a:ext uri="{FF2B5EF4-FFF2-40B4-BE49-F238E27FC236}">
                <a16:creationId xmlns:a16="http://schemas.microsoft.com/office/drawing/2014/main" id="{9EBDC5F3-A853-697C-AD38-BBC14F15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350" y="4696548"/>
            <a:ext cx="3322576" cy="186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982E3-EFF1-90D7-7394-70691A652FEF}"/>
              </a:ext>
            </a:extLst>
          </p:cNvPr>
          <p:cNvSpPr txBox="1"/>
          <p:nvPr/>
        </p:nvSpPr>
        <p:spPr>
          <a:xfrm>
            <a:off x="5974414" y="4798944"/>
            <a:ext cx="3646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cs231n </a:t>
            </a:r>
            <a:r>
              <a:rPr lang="ko-KR" altLang="en-US" sz="1400" dirty="0"/>
              <a:t>강의의 </a:t>
            </a:r>
            <a:r>
              <a:rPr lang="en-US" altLang="ko-KR" sz="1400" dirty="0"/>
              <a:t>Learning rate</a:t>
            </a:r>
            <a:r>
              <a:rPr lang="ko-KR" altLang="en-US" sz="1400" dirty="0"/>
              <a:t> 판단 요소에</a:t>
            </a:r>
            <a:endParaRPr lang="en-US" altLang="ko-KR" sz="1400" dirty="0"/>
          </a:p>
          <a:p>
            <a:r>
              <a:rPr lang="ko-KR" altLang="en-US" sz="1400" dirty="0"/>
              <a:t>근거하여 최적의 </a:t>
            </a:r>
            <a:r>
              <a:rPr lang="en-US" altLang="ko-KR" sz="1400" dirty="0"/>
              <a:t>Learning rate </a:t>
            </a:r>
            <a:r>
              <a:rPr lang="ko-KR" altLang="en-US" sz="1400" dirty="0"/>
              <a:t>도출하기로 판단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6976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08946-045C-6FEE-F04A-4F0A3CA4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5BC11-883A-28D6-CD3F-A6642CC7DB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정동영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644799-646B-2384-701D-D8FE59E691E8}"/>
              </a:ext>
            </a:extLst>
          </p:cNvPr>
          <p:cNvGrpSpPr/>
          <p:nvPr/>
        </p:nvGrpSpPr>
        <p:grpSpPr>
          <a:xfrm>
            <a:off x="1094817" y="1311710"/>
            <a:ext cx="10002364" cy="5390518"/>
            <a:chOff x="897775" y="999067"/>
            <a:chExt cx="10871531" cy="585893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9E89584-46DA-9A37-CBAD-CA803593C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7775" y="999067"/>
              <a:ext cx="10871531" cy="5858933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6FC0A9D-5A80-4088-92AC-EE46F0A78605}"/>
                </a:ext>
              </a:extLst>
            </p:cNvPr>
            <p:cNvCxnSpPr/>
            <p:nvPr/>
          </p:nvCxnSpPr>
          <p:spPr>
            <a:xfrm>
              <a:off x="7478601" y="2156023"/>
              <a:ext cx="403654" cy="581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CC9854-87C2-76B0-E5C8-E09B2AC2B000}"/>
                </a:ext>
              </a:extLst>
            </p:cNvPr>
            <p:cNvSpPr txBox="1"/>
            <p:nvPr/>
          </p:nvSpPr>
          <p:spPr>
            <a:xfrm>
              <a:off x="7680428" y="2794342"/>
              <a:ext cx="2910962" cy="367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1e-7: Too low learning rate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90AE758-8169-23D4-EE01-7FC713B42F80}"/>
              </a:ext>
            </a:extLst>
          </p:cNvPr>
          <p:cNvSpPr txBox="1"/>
          <p:nvPr/>
        </p:nvSpPr>
        <p:spPr>
          <a:xfrm>
            <a:off x="2550547" y="5655525"/>
            <a:ext cx="85466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+mj-ea"/>
                <a:ea typeface="+mj-ea"/>
              </a:rPr>
              <a:t>LR=1e-7</a:t>
            </a:r>
            <a:r>
              <a:rPr lang="ko-KR" altLang="en-US" sz="1600">
                <a:latin typeface="+mj-ea"/>
                <a:ea typeface="+mj-ea"/>
              </a:rPr>
              <a:t>일시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전형적인 </a:t>
            </a:r>
            <a:r>
              <a:rPr lang="en-US" altLang="ko-KR" sz="1600">
                <a:latin typeface="+mj-ea"/>
                <a:ea typeface="+mj-ea"/>
              </a:rPr>
              <a:t>low learning rate </a:t>
            </a:r>
            <a:r>
              <a:rPr lang="ko-KR" altLang="en-US" sz="1600">
                <a:latin typeface="+mj-ea"/>
                <a:ea typeface="+mj-ea"/>
              </a:rPr>
              <a:t>형태</a:t>
            </a:r>
            <a:r>
              <a:rPr lang="en-US" altLang="ko-KR" sz="1600">
                <a:latin typeface="+mj-ea"/>
                <a:ea typeface="+mj-ea"/>
              </a:rPr>
              <a:t>.</a:t>
            </a:r>
          </a:p>
          <a:p>
            <a:r>
              <a:rPr lang="en-US" altLang="ko-KR" sz="1600">
                <a:latin typeface="+mj-ea"/>
                <a:ea typeface="+mj-ea"/>
              </a:rPr>
              <a:t>5e-5</a:t>
            </a:r>
            <a:r>
              <a:rPr lang="ko-KR" altLang="en-US" sz="1600">
                <a:latin typeface="+mj-ea"/>
                <a:ea typeface="+mj-ea"/>
              </a:rPr>
              <a:t>와 </a:t>
            </a:r>
            <a:r>
              <a:rPr lang="en-US" altLang="ko-KR" sz="1600">
                <a:latin typeface="+mj-ea"/>
                <a:ea typeface="+mj-ea"/>
              </a:rPr>
              <a:t>1e-4</a:t>
            </a:r>
            <a:r>
              <a:rPr lang="ko-KR" altLang="en-US" sz="1600">
                <a:latin typeface="+mj-ea"/>
                <a:ea typeface="+mj-ea"/>
              </a:rPr>
              <a:t>가 가장 좋은 성능을 보였고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그 중 </a:t>
            </a:r>
            <a:r>
              <a:rPr lang="en-US" altLang="ko-KR" sz="1600">
                <a:latin typeface="+mj-ea"/>
                <a:ea typeface="+mj-ea"/>
              </a:rPr>
              <a:t>5e-5(Baseline)</a:t>
            </a:r>
            <a:r>
              <a:rPr lang="ko-KR" altLang="en-US" sz="1600">
                <a:latin typeface="+mj-ea"/>
                <a:ea typeface="+mj-ea"/>
              </a:rPr>
              <a:t>가 더 안정적인 </a:t>
            </a:r>
            <a:r>
              <a:rPr lang="en-US" altLang="ko-KR" sz="1600">
                <a:latin typeface="+mj-ea"/>
                <a:ea typeface="+mj-ea"/>
              </a:rPr>
              <a:t>loss </a:t>
            </a:r>
            <a:r>
              <a:rPr lang="ko-KR" altLang="en-US" sz="1600">
                <a:latin typeface="+mj-ea"/>
                <a:ea typeface="+mj-ea"/>
              </a:rPr>
              <a:t>변화를 보여줌</a:t>
            </a:r>
          </a:p>
        </p:txBody>
      </p:sp>
    </p:spTree>
    <p:extLst>
      <p:ext uri="{BB962C8B-B14F-4D97-AF65-F5344CB8AC3E}">
        <p14:creationId xmlns:p14="http://schemas.microsoft.com/office/powerpoint/2010/main" val="1886088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08946-045C-6FEE-F04A-4F0A3CA4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5BC11-883A-28D6-CD3F-A6642CC7DB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정동영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14A9F0-9559-99E7-257C-9CDB4937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33" y="1313670"/>
            <a:ext cx="8116333" cy="5067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BB2972-3F24-614F-1548-12386E124458}"/>
              </a:ext>
            </a:extLst>
          </p:cNvPr>
          <p:cNvSpPr txBox="1"/>
          <p:nvPr/>
        </p:nvSpPr>
        <p:spPr>
          <a:xfrm>
            <a:off x="4010123" y="893276"/>
            <a:ext cx="4171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1e-4 vs. </a:t>
            </a:r>
            <a:r>
              <a:rPr lang="en-US" altLang="ko-KR" b="1" dirty="0"/>
              <a:t>5e-5 </a:t>
            </a:r>
            <a:r>
              <a:rPr lang="en-US" altLang="ko-KR" dirty="0"/>
              <a:t>(Baseline Learning rate)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E2D7C4-13F7-CC91-C1F1-C698FDF876C0}"/>
              </a:ext>
            </a:extLst>
          </p:cNvPr>
          <p:cNvSpPr txBox="1"/>
          <p:nvPr/>
        </p:nvSpPr>
        <p:spPr>
          <a:xfrm>
            <a:off x="3265948" y="6057639"/>
            <a:ext cx="5660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Lr=5e-5</a:t>
            </a:r>
            <a:r>
              <a:rPr lang="ko-KR" altLang="en-US" dirty="0">
                <a:latin typeface="+mj-ea"/>
                <a:ea typeface="+mj-ea"/>
              </a:rPr>
              <a:t>일 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더 안정적인 </a:t>
            </a:r>
            <a:r>
              <a:rPr lang="en-US" altLang="ko-KR" dirty="0">
                <a:latin typeface="+mj-ea"/>
                <a:ea typeface="+mj-ea"/>
              </a:rPr>
              <a:t>learning rate </a:t>
            </a:r>
            <a:r>
              <a:rPr lang="ko-KR" altLang="en-US" dirty="0">
                <a:latin typeface="+mj-ea"/>
                <a:ea typeface="+mj-ea"/>
              </a:rPr>
              <a:t>변화를 보여주고</a:t>
            </a:r>
            <a:r>
              <a:rPr lang="en-US" altLang="ko-KR">
                <a:latin typeface="+mj-ea"/>
                <a:ea typeface="+mj-ea"/>
              </a:rPr>
              <a:t>, </a:t>
            </a:r>
            <a:br>
              <a:rPr lang="en-US" altLang="ko-KR">
                <a:latin typeface="+mj-ea"/>
                <a:ea typeface="+mj-ea"/>
              </a:rPr>
            </a:br>
            <a:r>
              <a:rPr lang="en-US" altLang="ko-KR">
                <a:latin typeface="+mj-ea"/>
                <a:ea typeface="+mj-ea"/>
              </a:rPr>
              <a:t>1e-4</a:t>
            </a:r>
            <a:r>
              <a:rPr lang="ko-KR" altLang="en-US" dirty="0">
                <a:latin typeface="+mj-ea"/>
                <a:ea typeface="+mj-ea"/>
              </a:rPr>
              <a:t>일 때보다 </a:t>
            </a:r>
            <a:r>
              <a:rPr lang="en-US" altLang="ko-KR" dirty="0" err="1">
                <a:latin typeface="+mj-ea"/>
                <a:ea typeface="+mj-ea"/>
              </a:rPr>
              <a:t>overshotting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될 확률이 적다고 </a:t>
            </a:r>
            <a:r>
              <a:rPr lang="ko-KR" altLang="en-US" dirty="0">
                <a:latin typeface="+mj-ea"/>
                <a:ea typeface="+mj-ea"/>
              </a:rPr>
              <a:t>판단</a:t>
            </a:r>
          </a:p>
        </p:txBody>
      </p:sp>
    </p:spTree>
    <p:extLst>
      <p:ext uri="{BB962C8B-B14F-4D97-AF65-F5344CB8AC3E}">
        <p14:creationId xmlns:p14="http://schemas.microsoft.com/office/powerpoint/2010/main" val="140238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08946-045C-6FEE-F04A-4F0A3CA4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5BC11-883A-28D6-CD3F-A6642CC7DB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정동영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A7583A-E9DA-64D3-D17C-FF9D59380DBD}"/>
              </a:ext>
            </a:extLst>
          </p:cNvPr>
          <p:cNvSpPr txBox="1"/>
          <p:nvPr/>
        </p:nvSpPr>
        <p:spPr>
          <a:xfrm>
            <a:off x="6096000" y="540376"/>
            <a:ext cx="1621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&lt;Weight decay&gt;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196EA-6582-4C87-5B68-2EB69FD1D2EB}"/>
              </a:ext>
            </a:extLst>
          </p:cNvPr>
          <p:cNvSpPr txBox="1"/>
          <p:nvPr/>
        </p:nvSpPr>
        <p:spPr>
          <a:xfrm>
            <a:off x="7717982" y="540376"/>
            <a:ext cx="3725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· Weight decay = 1e-5</a:t>
            </a:r>
          </a:p>
          <a:p>
            <a:r>
              <a:rPr lang="en-US" altLang="ko-KR" sz="1600" dirty="0"/>
              <a:t>· Weight decay = 1e-4</a:t>
            </a:r>
          </a:p>
          <a:p>
            <a:r>
              <a:rPr lang="en-US" altLang="ko-KR" sz="1600" dirty="0"/>
              <a:t>· Weight decay = 0 (No weight decay) 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BC1EF-5B2A-B597-9586-6194C6B30870}"/>
              </a:ext>
            </a:extLst>
          </p:cNvPr>
          <p:cNvSpPr txBox="1"/>
          <p:nvPr/>
        </p:nvSpPr>
        <p:spPr>
          <a:xfrm>
            <a:off x="692374" y="5947913"/>
            <a:ext cx="10931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Weight decay</a:t>
            </a:r>
            <a:r>
              <a:rPr lang="ko-KR" altLang="en-US" dirty="0">
                <a:latin typeface="+mj-ea"/>
                <a:ea typeface="+mj-ea"/>
              </a:rPr>
              <a:t>를 적용시켰기 때문에 </a:t>
            </a:r>
            <a:r>
              <a:rPr lang="en-US" altLang="ko-KR" dirty="0">
                <a:latin typeface="+mj-ea"/>
                <a:ea typeface="+mj-ea"/>
              </a:rPr>
              <a:t>Train loss</a:t>
            </a:r>
            <a:r>
              <a:rPr lang="ko-KR" altLang="en-US" dirty="0">
                <a:latin typeface="+mj-ea"/>
                <a:ea typeface="+mj-ea"/>
              </a:rPr>
              <a:t>는 약간 늘었지만</a:t>
            </a:r>
            <a:r>
              <a:rPr lang="en-US" altLang="ko-KR" dirty="0">
                <a:latin typeface="+mj-ea"/>
                <a:ea typeface="+mj-ea"/>
              </a:rPr>
              <a:t>, Val loss</a:t>
            </a:r>
            <a:r>
              <a:rPr lang="ko-KR" altLang="en-US" dirty="0">
                <a:latin typeface="+mj-ea"/>
                <a:ea typeface="+mj-ea"/>
              </a:rPr>
              <a:t>가 줄어들면서 어느 정도 </a:t>
            </a:r>
            <a:r>
              <a:rPr lang="en-US" altLang="ko-KR" dirty="0">
                <a:latin typeface="+mj-ea"/>
                <a:ea typeface="+mj-ea"/>
              </a:rPr>
              <a:t>overfitting </a:t>
            </a:r>
            <a:r>
              <a:rPr lang="ko-KR" altLang="en-US">
                <a:latin typeface="+mj-ea"/>
                <a:ea typeface="+mj-ea"/>
              </a:rPr>
              <a:t>해소 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en-US" altLang="ko-KR">
                <a:latin typeface="+mj-ea"/>
                <a:ea typeface="+mj-ea"/>
              </a:rPr>
              <a:t>Weight decay = 1e-4</a:t>
            </a:r>
            <a:r>
              <a:rPr lang="ko-KR" altLang="en-US">
                <a:latin typeface="+mj-ea"/>
                <a:ea typeface="+mj-ea"/>
              </a:rPr>
              <a:t>로 적용했을 때 가장 </a:t>
            </a:r>
            <a:r>
              <a:rPr lang="en-US" altLang="ko-KR">
                <a:latin typeface="+mj-ea"/>
                <a:ea typeface="+mj-ea"/>
              </a:rPr>
              <a:t>overfitting</a:t>
            </a:r>
            <a:r>
              <a:rPr lang="ko-KR" altLang="en-US">
                <a:latin typeface="+mj-ea"/>
                <a:ea typeface="+mj-ea"/>
              </a:rPr>
              <a:t>을 줄여준다고 판단</a:t>
            </a:r>
          </a:p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E90036-787F-1957-41B7-60F7F67E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97" y="1383192"/>
            <a:ext cx="10717427" cy="45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E4D55-D867-D532-B258-9A04BA1F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프로젝트 개요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55834B-D300-8730-C1A8-AEFE9E8815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About kaggle competition </a:t>
            </a:r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B6EB0CB-817F-2BAD-2110-D1E4AA55E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663677"/>
              </p:ext>
            </p:extLst>
          </p:nvPr>
        </p:nvGraphicFramePr>
        <p:xfrm>
          <a:off x="1789117" y="2672993"/>
          <a:ext cx="999744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3656">
                  <a:extLst>
                    <a:ext uri="{9D8B030D-6E8A-4147-A177-3AD203B41FA5}">
                      <a16:colId xmlns:a16="http://schemas.microsoft.com/office/drawing/2014/main" val="3053645252"/>
                    </a:ext>
                  </a:extLst>
                </a:gridCol>
                <a:gridCol w="583474">
                  <a:extLst>
                    <a:ext uri="{9D8B030D-6E8A-4147-A177-3AD203B41FA5}">
                      <a16:colId xmlns:a16="http://schemas.microsoft.com/office/drawing/2014/main" val="3523750284"/>
                    </a:ext>
                  </a:extLst>
                </a:gridCol>
                <a:gridCol w="6010311">
                  <a:extLst>
                    <a:ext uri="{9D8B030D-6E8A-4147-A177-3AD203B41FA5}">
                      <a16:colId xmlns:a16="http://schemas.microsoft.com/office/drawing/2014/main" val="346034523"/>
                    </a:ext>
                  </a:extLst>
                </a:gridCol>
              </a:tblGrid>
              <a:tr h="44005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>
                          <a:latin typeface="+mn-ea"/>
                          <a:ea typeface="+mn-ea"/>
                        </a:rPr>
                        <a:t>Task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|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>
                          <a:latin typeface="+mj-ea"/>
                          <a:ea typeface="+mj-ea"/>
                        </a:rPr>
                        <a:t>영어 문장의 긍정</a:t>
                      </a:r>
                      <a:r>
                        <a:rPr lang="en-US" altLang="ko-KR" sz="240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2400">
                          <a:latin typeface="+mj-ea"/>
                          <a:ea typeface="+mj-ea"/>
                        </a:rPr>
                        <a:t>부정 판단</a:t>
                      </a:r>
                      <a:endParaRPr lang="en-US" altLang="ko-KR" sz="240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1800">
                          <a:latin typeface="+mn-ea"/>
                          <a:ea typeface="+mn-ea"/>
                        </a:rPr>
                        <a:t>Sequence classification</a:t>
                      </a:r>
                      <a:endParaRPr lang="ko-KR" altLang="en-US" sz="18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164209"/>
                  </a:ext>
                </a:extLst>
              </a:tr>
              <a:tr h="44005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>
                          <a:latin typeface="+mn-ea"/>
                          <a:ea typeface="+mn-ea"/>
                        </a:rPr>
                        <a:t>Evaluation method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|</a:t>
                      </a:r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+mj-ea"/>
                          <a:ea typeface="+mj-ea"/>
                        </a:rPr>
                        <a:t>kaggle competition score</a:t>
                      </a:r>
                      <a:endParaRPr lang="ko-KR" altLang="en-US" sz="24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654698"/>
                  </a:ext>
                </a:extLst>
              </a:tr>
              <a:tr h="38137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>
                          <a:latin typeface="+mn-ea"/>
                          <a:ea typeface="+mn-ea"/>
                        </a:rPr>
                        <a:t>Library &amp; Framework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|</a:t>
                      </a:r>
                      <a:endParaRPr lang="ko-KR" altLang="en-US" sz="24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2400"/>
                        <a:t>Python 3.7.13</a:t>
                      </a:r>
                    </a:p>
                    <a:p>
                      <a:pPr latinLnBrk="1"/>
                      <a:r>
                        <a:rPr lang="en-US" altLang="ko-KR" sz="2400"/>
                        <a:t>Hugging Face – transformers 4.20.1</a:t>
                      </a:r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365770"/>
                  </a:ext>
                </a:extLst>
              </a:tr>
              <a:tr h="381379">
                <a:tc>
                  <a:txBody>
                    <a:bodyPr/>
                    <a:lstStyle/>
                    <a:p>
                      <a:pPr algn="r" latinLnBrk="1"/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864108"/>
                  </a:ext>
                </a:extLst>
              </a:tr>
              <a:tr h="381379">
                <a:tc>
                  <a:txBody>
                    <a:bodyPr/>
                    <a:lstStyle/>
                    <a:p>
                      <a:pPr algn="r" latinLnBrk="1"/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459245"/>
                  </a:ext>
                </a:extLst>
              </a:tr>
              <a:tr h="381379">
                <a:tc>
                  <a:txBody>
                    <a:bodyPr/>
                    <a:lstStyle/>
                    <a:p>
                      <a:pPr algn="r" latinLnBrk="1"/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955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614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08946-045C-6FEE-F04A-4F0A3CA4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5BC11-883A-28D6-CD3F-A6642CC7DB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정동영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70B242B-33B3-C008-57E1-208213621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1" y="1630392"/>
            <a:ext cx="11139578" cy="47531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>
                <a:latin typeface="+mj-ea"/>
                <a:ea typeface="+mj-ea"/>
              </a:rPr>
              <a:t>Conclusion</a:t>
            </a:r>
          </a:p>
          <a:p>
            <a:pPr lvl="1">
              <a:lnSpc>
                <a:spcPct val="100000"/>
              </a:lnSpc>
            </a:pPr>
            <a:r>
              <a:rPr lang="ko-KR" altLang="en-US" sz="1600"/>
              <a:t>최대 적용 </a:t>
            </a:r>
            <a:r>
              <a:rPr lang="en-US" altLang="ko-KR" sz="1600"/>
              <a:t>Batch size = 256</a:t>
            </a:r>
          </a:p>
          <a:p>
            <a:pPr lvl="1">
              <a:lnSpc>
                <a:spcPct val="100000"/>
              </a:lnSpc>
            </a:pPr>
            <a:r>
              <a:rPr lang="en-US" altLang="ko-KR" sz="1600"/>
              <a:t>LR = 5e-5</a:t>
            </a:r>
            <a:r>
              <a:rPr lang="ko-KR" altLang="en-US" sz="1600"/>
              <a:t>로 적용시켰을 때</a:t>
            </a:r>
            <a:r>
              <a:rPr lang="en-US" altLang="ko-KR" sz="1600"/>
              <a:t>, </a:t>
            </a:r>
            <a:r>
              <a:rPr lang="ko-KR" altLang="en-US" sz="1600"/>
              <a:t>가장 안정적인 </a:t>
            </a:r>
            <a:r>
              <a:rPr lang="en-US" altLang="ko-KR" sz="1600"/>
              <a:t>train</a:t>
            </a:r>
          </a:p>
          <a:p>
            <a:pPr lvl="1">
              <a:lnSpc>
                <a:spcPct val="100000"/>
              </a:lnSpc>
            </a:pPr>
            <a:r>
              <a:rPr lang="en-US" altLang="ko-KR" sz="1600"/>
              <a:t>Scheduler</a:t>
            </a:r>
            <a:r>
              <a:rPr lang="ko-KR" altLang="en-US" sz="1600"/>
              <a:t> </a:t>
            </a:r>
            <a:r>
              <a:rPr lang="en-US" altLang="ko-KR" sz="1600"/>
              <a:t>=</a:t>
            </a:r>
            <a:r>
              <a:rPr lang="ko-KR" altLang="en-US" sz="1600"/>
              <a:t> </a:t>
            </a:r>
            <a:r>
              <a:rPr lang="en-US" altLang="ko-KR" sz="1600"/>
              <a:t>Linear scheduler</a:t>
            </a:r>
            <a:r>
              <a:rPr lang="ko-KR" altLang="en-US" sz="1600"/>
              <a:t>로 적용시켰을 때</a:t>
            </a:r>
            <a:r>
              <a:rPr lang="en-US" altLang="ko-KR" sz="1600"/>
              <a:t>, </a:t>
            </a:r>
            <a:r>
              <a:rPr lang="ko-KR" altLang="en-US" sz="1600"/>
              <a:t>가장 안정적인 </a:t>
            </a:r>
            <a:r>
              <a:rPr lang="en-US" altLang="ko-KR" sz="1600"/>
              <a:t>train</a:t>
            </a:r>
          </a:p>
          <a:p>
            <a:pPr lvl="1">
              <a:lnSpc>
                <a:spcPct val="100000"/>
              </a:lnSpc>
            </a:pPr>
            <a:r>
              <a:rPr lang="en-US" altLang="ko-KR" sz="1600"/>
              <a:t>Weight decay = 1e-4</a:t>
            </a:r>
            <a:r>
              <a:rPr lang="ko-KR" altLang="en-US" sz="1600"/>
              <a:t>로 적용시켰을 때</a:t>
            </a:r>
            <a:r>
              <a:rPr lang="en-US" altLang="ko-KR" sz="1600"/>
              <a:t>, overfitting </a:t>
            </a:r>
            <a:r>
              <a:rPr lang="ko-KR" altLang="en-US" sz="1600"/>
              <a:t>감소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en-US" altLang="ko-KR" sz="1600">
                <a:latin typeface="+mj-ea"/>
                <a:ea typeface="+mj-ea"/>
              </a:rPr>
              <a:t>Next step</a:t>
            </a:r>
          </a:p>
          <a:p>
            <a:pPr lvl="1">
              <a:lnSpc>
                <a:spcPct val="100000"/>
              </a:lnSpc>
            </a:pPr>
            <a:r>
              <a:rPr lang="en-US" altLang="ko-KR" sz="1600">
                <a:latin typeface="+mj-ea"/>
                <a:ea typeface="+mj-ea"/>
              </a:rPr>
              <a:t>Label smoothing</a:t>
            </a:r>
            <a:r>
              <a:rPr lang="en-US" altLang="ko-KR" sz="1600"/>
              <a:t>: 0</a:t>
            </a:r>
            <a:r>
              <a:rPr lang="ko-KR" altLang="en-US" sz="1600"/>
              <a:t>과 </a:t>
            </a:r>
            <a:r>
              <a:rPr lang="en-US" altLang="ko-KR" sz="1600"/>
              <a:t>1</a:t>
            </a:r>
            <a:r>
              <a:rPr lang="ko-KR" altLang="en-US" sz="1600"/>
              <a:t>로 이루어진 </a:t>
            </a:r>
            <a:r>
              <a:rPr lang="en-US" altLang="ko-KR" sz="1600"/>
              <a:t>hard label</a:t>
            </a:r>
            <a:r>
              <a:rPr lang="ko-KR" altLang="en-US" sz="1600"/>
              <a:t>을 </a:t>
            </a:r>
            <a:r>
              <a:rPr lang="en-US" altLang="ko-KR" sz="1600"/>
              <a:t>0.25, 0.75 </a:t>
            </a:r>
            <a:r>
              <a:rPr lang="ko-KR" altLang="en-US" sz="1600"/>
              <a:t>등의 형태로 </a:t>
            </a:r>
            <a:r>
              <a:rPr lang="en-US" altLang="ko-KR" sz="1600"/>
              <a:t>smoothing</a:t>
            </a:r>
            <a:r>
              <a:rPr lang="ko-KR" altLang="en-US" sz="1600"/>
              <a:t>한 </a:t>
            </a:r>
            <a:r>
              <a:rPr lang="en-US" altLang="ko-KR" sz="1600"/>
              <a:t>soft label</a:t>
            </a:r>
            <a:r>
              <a:rPr lang="ko-KR" altLang="en-US" sz="1600"/>
              <a:t>로 변경하여 </a:t>
            </a:r>
            <a:r>
              <a:rPr lang="en-US" altLang="ko-KR" sz="1600"/>
              <a:t>model</a:t>
            </a:r>
            <a:r>
              <a:rPr lang="ko-KR" altLang="en-US" sz="1600"/>
              <a:t>의 </a:t>
            </a:r>
            <a:r>
              <a:rPr lang="en-US" altLang="ko-KR" sz="1600"/>
              <a:t>overfitting</a:t>
            </a:r>
            <a:r>
              <a:rPr lang="ko-KR" altLang="en-US" sz="1600"/>
              <a:t>을 방지하는 기법</a:t>
            </a:r>
            <a:endParaRPr lang="en-US" altLang="ko-KR" sz="160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/>
              <a:t>	</a:t>
            </a:r>
            <a:r>
              <a:rPr lang="ko-KR" altLang="en-US" sz="1600"/>
              <a:t>→ </a:t>
            </a:r>
            <a:r>
              <a:rPr lang="en-US" altLang="ko-KR" sz="1600"/>
              <a:t>BERT</a:t>
            </a:r>
            <a:r>
              <a:rPr lang="ko-KR" altLang="en-US" sz="1600"/>
              <a:t>같은 </a:t>
            </a:r>
            <a:r>
              <a:rPr lang="en-US" altLang="ko-KR" sz="1600"/>
              <a:t>pre-trained model</a:t>
            </a:r>
            <a:r>
              <a:rPr lang="ko-KR" altLang="en-US" sz="1600"/>
              <a:t>에서 적용시키는 방법을 연구하여 다음 </a:t>
            </a:r>
            <a:r>
              <a:rPr lang="en-US" altLang="ko-KR" sz="1600"/>
              <a:t>project</a:t>
            </a:r>
            <a:r>
              <a:rPr lang="ko-KR" altLang="en-US" sz="1600"/>
              <a:t>에 적용</a:t>
            </a:r>
            <a:endParaRPr lang="en-US" altLang="ko-KR" sz="1600"/>
          </a:p>
          <a:p>
            <a:pPr lvl="1">
              <a:lnSpc>
                <a:spcPct val="100000"/>
              </a:lnSpc>
            </a:pPr>
            <a:r>
              <a:rPr lang="en-US" altLang="ko-KR" sz="1600">
                <a:latin typeface="+mj-ea"/>
                <a:ea typeface="+mj-ea"/>
              </a:rPr>
              <a:t>Data analysis</a:t>
            </a:r>
            <a:r>
              <a:rPr lang="en-US" altLang="ko-KR" sz="1600"/>
              <a:t>: model </a:t>
            </a:r>
            <a:r>
              <a:rPr lang="ko-KR" altLang="en-US" sz="1600"/>
              <a:t>성능 개선에서만 초점을 맞춰 </a:t>
            </a:r>
            <a:r>
              <a:rPr lang="en-US" altLang="ko-KR" sz="1600"/>
              <a:t>data</a:t>
            </a:r>
            <a:r>
              <a:rPr lang="ko-KR" altLang="en-US" sz="1600"/>
              <a:t>의 </a:t>
            </a:r>
            <a:r>
              <a:rPr lang="en-US" altLang="ko-KR" sz="1600"/>
              <a:t>duplicate </a:t>
            </a:r>
            <a:r>
              <a:rPr lang="ko-KR" altLang="en-US" sz="1600"/>
              <a:t>제거 외에는 큰 </a:t>
            </a:r>
            <a:r>
              <a:rPr lang="en-US" altLang="ko-KR" sz="1600"/>
              <a:t>component</a:t>
            </a:r>
            <a:r>
              <a:rPr lang="ko-KR" altLang="en-US" sz="1600"/>
              <a:t>를 주지 않았는데</a:t>
            </a:r>
            <a:r>
              <a:rPr lang="en-US" altLang="ko-KR" sz="1600"/>
              <a:t>, data </a:t>
            </a:r>
            <a:r>
              <a:rPr lang="ko-KR" altLang="en-US" sz="1600"/>
              <a:t>자체에 대한 변형으로 </a:t>
            </a:r>
            <a:r>
              <a:rPr lang="en-US" altLang="ko-KR" sz="1600"/>
              <a:t>model </a:t>
            </a:r>
            <a:r>
              <a:rPr lang="ko-KR" altLang="en-US" sz="1600"/>
              <a:t>성능 방법 연구</a:t>
            </a:r>
            <a:endParaRPr lang="en-US" altLang="ko-KR" sz="1600"/>
          </a:p>
          <a:p>
            <a:pPr>
              <a:lnSpc>
                <a:spcPct val="100000"/>
              </a:lnSpc>
            </a:pPr>
            <a:r>
              <a:rPr lang="ko-KR" altLang="en-US" sz="1800">
                <a:latin typeface="+mj-ea"/>
                <a:ea typeface="+mj-ea"/>
              </a:rPr>
              <a:t>느낀 점</a:t>
            </a:r>
            <a:endParaRPr lang="en-US" altLang="ko-KR" sz="1800"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/>
              <a:t>Pre-trained model</a:t>
            </a:r>
            <a:r>
              <a:rPr lang="ko-KR" altLang="en-US" sz="1600"/>
              <a:t>을 사용한 </a:t>
            </a:r>
            <a:r>
              <a:rPr lang="en-US" altLang="ko-KR" sz="1600"/>
              <a:t>project</a:t>
            </a:r>
            <a:r>
              <a:rPr lang="ko-KR" altLang="en-US" sz="1600"/>
              <a:t>는 처음 해보는 것이었는데</a:t>
            </a:r>
            <a:r>
              <a:rPr lang="en-US" altLang="ko-KR" sz="1600"/>
              <a:t>, </a:t>
            </a:r>
            <a:r>
              <a:rPr lang="ko-KR" altLang="en-US" sz="1600"/>
              <a:t>처음에 방향성을 못 잡아서 시간을 많이 소비해서 더 다양한 </a:t>
            </a:r>
            <a:r>
              <a:rPr lang="en-US" altLang="ko-KR" sz="1600"/>
              <a:t>component</a:t>
            </a:r>
            <a:r>
              <a:rPr lang="ko-KR" altLang="en-US" sz="1600"/>
              <a:t>를 적용해보지 못한 것이 아쉽다</a:t>
            </a:r>
            <a:r>
              <a:rPr lang="en-US" altLang="ko-KR" sz="160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600"/>
              <a:t>이번 </a:t>
            </a:r>
            <a:r>
              <a:rPr lang="en-US" altLang="ko-KR" sz="1600"/>
              <a:t>project</a:t>
            </a:r>
            <a:r>
              <a:rPr lang="ko-KR" altLang="en-US" sz="1600"/>
              <a:t>에서의 경험을 기반으로 다음 </a:t>
            </a:r>
            <a:r>
              <a:rPr lang="en-US" altLang="ko-KR" sz="1600"/>
              <a:t>project</a:t>
            </a:r>
            <a:r>
              <a:rPr lang="ko-KR" altLang="en-US" sz="1600"/>
              <a:t>는 처음부터 방향성을 잡아서 더 좋은 </a:t>
            </a:r>
            <a:r>
              <a:rPr lang="en-US" altLang="ko-KR" sz="1600"/>
              <a:t>model</a:t>
            </a:r>
            <a:r>
              <a:rPr lang="ko-KR" altLang="en-US" sz="1600"/>
              <a:t>의 성능을 도출하고 싶다</a:t>
            </a:r>
            <a:r>
              <a:rPr lang="en-US" altLang="ko-KR" sz="1600"/>
              <a:t>.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691522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9AA3F-0BAC-2D34-A763-DABE16CA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3FC93A-91FC-FB5A-EA95-09703B12B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한현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4D6323-C6E2-86BA-EAAE-01EE64F7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000"/>
              <a:t>가정</a:t>
            </a:r>
            <a:r>
              <a:rPr lang="en-US" altLang="ko-KR" sz="2000"/>
              <a:t>: </a:t>
            </a:r>
            <a:r>
              <a:rPr lang="ko-KR" altLang="en-US" sz="2000"/>
              <a:t>배치 사이즈 키우고 학습율을 낮추면 성능이 높아질 것이다</a:t>
            </a:r>
            <a:r>
              <a:rPr lang="en-US" altLang="ko-KR" sz="200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kern="100">
                <a:solidFill>
                  <a:srgbClr val="000000"/>
                </a:solidFill>
                <a:latin typeface="+mj-ea"/>
                <a:ea typeface="+mj-ea"/>
              </a:rPr>
              <a:t>실험 </a:t>
            </a:r>
            <a:r>
              <a:rPr lang="en-US" altLang="ko-KR" kern="100">
                <a:solidFill>
                  <a:srgbClr val="000000"/>
                </a:solidFill>
                <a:latin typeface="+mj-ea"/>
                <a:ea typeface="+mj-ea"/>
              </a:rPr>
              <a:t>1. lr=1e-5</a:t>
            </a:r>
            <a:r>
              <a:rPr lang="ko-KR" altLang="en-US" kern="100">
                <a:solidFill>
                  <a:srgbClr val="000000"/>
                </a:solidFill>
                <a:latin typeface="+mj-ea"/>
                <a:ea typeface="+mj-ea"/>
              </a:rPr>
              <a:t>로 낮추고 기존 </a:t>
            </a:r>
            <a:r>
              <a:rPr lang="en-US" altLang="ko-KR" kern="100">
                <a:solidFill>
                  <a:srgbClr val="000000"/>
                </a:solidFill>
                <a:latin typeface="+mj-ea"/>
                <a:ea typeface="+mj-ea"/>
              </a:rPr>
              <a:t>bs=32</a:t>
            </a:r>
            <a:r>
              <a:rPr lang="ko-KR" altLang="en-US" kern="10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kern="100">
                <a:solidFill>
                  <a:srgbClr val="000000"/>
                </a:solidFill>
                <a:latin typeface="+mj-ea"/>
                <a:ea typeface="+mj-ea"/>
              </a:rPr>
              <a:t>64, 128</a:t>
            </a:r>
            <a:r>
              <a:rPr lang="ko-KR" altLang="en-US" kern="100">
                <a:solidFill>
                  <a:srgbClr val="000000"/>
                </a:solidFill>
                <a:latin typeface="+mj-ea"/>
                <a:ea typeface="+mj-ea"/>
              </a:rPr>
              <a:t>로 늘리면서 실험</a:t>
            </a:r>
          </a:p>
          <a:p>
            <a:pPr lvl="1"/>
            <a:endParaRPr lang="ko-KR" altLang="en-US"/>
          </a:p>
          <a:p>
            <a:endParaRPr lang="ko-KR" altLang="en-US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DE584141-1135-B6AF-66B8-43773CB85BD4}"/>
              </a:ext>
            </a:extLst>
          </p:cNvPr>
          <p:cNvSpPr txBox="1">
            <a:spLocks/>
          </p:cNvSpPr>
          <p:nvPr/>
        </p:nvSpPr>
        <p:spPr>
          <a:xfrm>
            <a:off x="793510" y="1361004"/>
            <a:ext cx="10515600" cy="593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400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26911E43-E40F-B4EF-5B0C-3FF5DB49CE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9216402"/>
              </p:ext>
            </p:extLst>
          </p:nvPr>
        </p:nvGraphicFramePr>
        <p:xfrm>
          <a:off x="771667" y="2444971"/>
          <a:ext cx="4572000" cy="2782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EA63AA-3CCB-8714-ABD8-E66758D4E490}"/>
              </a:ext>
            </a:extLst>
          </p:cNvPr>
          <p:cNvSpPr/>
          <p:nvPr/>
        </p:nvSpPr>
        <p:spPr>
          <a:xfrm>
            <a:off x="1540596" y="5265482"/>
            <a:ext cx="3156826" cy="622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1300" kern="100">
                <a:solidFill>
                  <a:srgbClr val="000000"/>
                </a:solidFill>
                <a:latin typeface="+mn-ea"/>
              </a:rPr>
              <a:t>배치사이즈가 </a:t>
            </a:r>
            <a:r>
              <a:rPr lang="ko-KR" altLang="en-US" sz="1300" kern="100" dirty="0">
                <a:solidFill>
                  <a:srgbClr val="000000"/>
                </a:solidFill>
                <a:latin typeface="+mn-ea"/>
              </a:rPr>
              <a:t>커짐에 따라 </a:t>
            </a:r>
            <a:r>
              <a:rPr lang="en-US" altLang="ko-KR" sz="1300" kern="100" dirty="0">
                <a:solidFill>
                  <a:srgbClr val="000000"/>
                </a:solidFill>
                <a:latin typeface="+mn-ea"/>
              </a:rPr>
              <a:t>acc</a:t>
            </a:r>
            <a:r>
              <a:rPr lang="ko-KR" altLang="en-US" sz="1300" kern="100" dirty="0">
                <a:solidFill>
                  <a:srgbClr val="000000"/>
                </a:solidFill>
                <a:latin typeface="+mn-ea"/>
              </a:rPr>
              <a:t>가 점점 낮아짐</a:t>
            </a:r>
            <a:endParaRPr lang="en-US" altLang="ko-KR" sz="1300" kern="100" dirty="0">
              <a:solidFill>
                <a:srgbClr val="000000"/>
              </a:solidFill>
              <a:latin typeface="+mn-ea"/>
            </a:endParaRPr>
          </a:p>
          <a:p>
            <a:pPr algn="ctr"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1300" dirty="0">
                <a:latin typeface="+mn-ea"/>
              </a:rPr>
              <a:t>반대로 </a:t>
            </a:r>
            <a:r>
              <a:rPr lang="en-US" altLang="ko-KR" sz="1300" dirty="0">
                <a:latin typeface="+mn-ea"/>
              </a:rPr>
              <a:t>bs</a:t>
            </a:r>
            <a:r>
              <a:rPr lang="ko-KR" altLang="en-US" sz="1300" dirty="0">
                <a:latin typeface="+mn-ea"/>
              </a:rPr>
              <a:t>를 </a:t>
            </a:r>
            <a:r>
              <a:rPr lang="en-US" altLang="ko-KR" sz="1300" dirty="0">
                <a:latin typeface="+mn-ea"/>
              </a:rPr>
              <a:t>16</a:t>
            </a:r>
            <a:r>
              <a:rPr lang="ko-KR" altLang="en-US" sz="1300" dirty="0">
                <a:latin typeface="+mn-ea"/>
              </a:rPr>
              <a:t>으로 </a:t>
            </a:r>
            <a:r>
              <a:rPr lang="ko-KR" altLang="en-US" sz="1300">
                <a:latin typeface="+mn-ea"/>
              </a:rPr>
              <a:t>줄여보니 </a:t>
            </a:r>
            <a:r>
              <a:rPr lang="en-US" altLang="ko-KR" sz="1300">
                <a:latin typeface="+mn-ea"/>
              </a:rPr>
              <a:t>acc </a:t>
            </a:r>
            <a:r>
              <a:rPr lang="ko-KR" altLang="en-US" sz="1300">
                <a:latin typeface="+mn-ea"/>
              </a:rPr>
              <a:t>높아짐</a:t>
            </a:r>
            <a:endParaRPr lang="ko-KR" altLang="en-US" sz="13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300C2A-741B-58CF-5796-8D4CC0EF0EEC}"/>
              </a:ext>
            </a:extLst>
          </p:cNvPr>
          <p:cNvSpPr/>
          <p:nvPr/>
        </p:nvSpPr>
        <p:spPr>
          <a:xfrm>
            <a:off x="5169002" y="5265482"/>
            <a:ext cx="6496787" cy="72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1" kern="100" dirty="0">
                <a:solidFill>
                  <a:srgbClr val="000000"/>
                </a:solidFill>
                <a:latin typeface="+mj-ea"/>
                <a:ea typeface="+mj-ea"/>
              </a:rPr>
              <a:t>결론</a:t>
            </a:r>
            <a:r>
              <a:rPr lang="en-US" altLang="ko-KR" sz="1600" b="1" kern="10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600" b="1" kern="100" dirty="0">
                <a:solidFill>
                  <a:srgbClr val="000000"/>
                </a:solidFill>
                <a:latin typeface="+mj-ea"/>
                <a:ea typeface="+mj-ea"/>
              </a:rPr>
              <a:t>가정이 잘못됨</a:t>
            </a:r>
            <a:r>
              <a:rPr lang="en-US" altLang="ko-KR" sz="1600" b="1" kern="1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600" b="1" kern="100" dirty="0">
                <a:solidFill>
                  <a:srgbClr val="000000"/>
                </a:solidFill>
                <a:latin typeface="+mj-ea"/>
                <a:ea typeface="+mj-ea"/>
              </a:rPr>
              <a:t>무조건 낮은 학습율과 큰 배치 사이즈가 좋은 것은 아님</a:t>
            </a:r>
            <a:r>
              <a:rPr lang="en-US" altLang="ko-KR" sz="1600" b="1" kern="1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1" kern="100" dirty="0">
                <a:solidFill>
                  <a:srgbClr val="000000"/>
                </a:solidFill>
                <a:latin typeface="+mj-ea"/>
                <a:ea typeface="+mj-ea"/>
              </a:rPr>
              <a:t>따라서 각 학습율마다 배치사이즈를 다르게 해서 측정하는 실험을 계획</a:t>
            </a:r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746BEF77-EE57-DD27-DA81-63005EA91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98531"/>
              </p:ext>
            </p:extLst>
          </p:nvPr>
        </p:nvGraphicFramePr>
        <p:xfrm>
          <a:off x="6051310" y="2838778"/>
          <a:ext cx="3019421" cy="1672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2466">
                  <a:extLst>
                    <a:ext uri="{9D8B030D-6E8A-4147-A177-3AD203B41FA5}">
                      <a16:colId xmlns:a16="http://schemas.microsoft.com/office/drawing/2014/main" val="190790468"/>
                    </a:ext>
                  </a:extLst>
                </a:gridCol>
                <a:gridCol w="1956955">
                  <a:extLst>
                    <a:ext uri="{9D8B030D-6E8A-4147-A177-3AD203B41FA5}">
                      <a16:colId xmlns:a16="http://schemas.microsoft.com/office/drawing/2014/main" val="2411179375"/>
                    </a:ext>
                  </a:extLst>
                </a:gridCol>
              </a:tblGrid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batch size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lr</a:t>
                      </a: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=1e-5(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낮은 </a:t>
                      </a:r>
                      <a:r>
                        <a:rPr lang="ko-KR" altLang="en-US" sz="1200" kern="0" spc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학습률</a:t>
                      </a: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4109065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98.09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287142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97.76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677748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97.61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9401234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97.58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326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586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9AA3F-0BAC-2D34-A763-DABE16CA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3FC93A-91FC-FB5A-EA95-09703B12B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한현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4D6323-C6E2-86BA-EAAE-01EE64F7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kern="100">
                <a:solidFill>
                  <a:srgbClr val="000000"/>
                </a:solidFill>
                <a:latin typeface="+mj-ea"/>
                <a:ea typeface="+mj-ea"/>
              </a:rPr>
              <a:t>실험 </a:t>
            </a:r>
            <a:r>
              <a:rPr lang="en-US" altLang="ko-KR" kern="10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kern="100">
                <a:solidFill>
                  <a:srgbClr val="000000"/>
                </a:solidFill>
                <a:latin typeface="+mj-ea"/>
                <a:ea typeface="+mj-ea"/>
              </a:rPr>
              <a:t>각 학습율에 대해 배치사이즈를 다르게 하며 성능 측정</a:t>
            </a:r>
            <a:endParaRPr lang="en-US" altLang="ko-KR" kern="100">
              <a:solidFill>
                <a:srgbClr val="000000"/>
              </a:solidFill>
              <a:latin typeface="+mj-ea"/>
              <a:ea typeface="+mj-ea"/>
            </a:endParaRPr>
          </a:p>
          <a:p>
            <a:pPr lvl="1">
              <a:lnSpc>
                <a:spcPct val="100000"/>
              </a:lnSpc>
            </a:pPr>
            <a:r>
              <a:rPr lang="ko-KR" altLang="en-US" kern="100">
                <a:solidFill>
                  <a:srgbClr val="000000"/>
                </a:solidFill>
                <a:latin typeface="+mn-ea"/>
              </a:rPr>
              <a:t>방법 </a:t>
            </a:r>
            <a:r>
              <a:rPr lang="en-US" altLang="ko-KR" kern="100">
                <a:solidFill>
                  <a:srgbClr val="000000"/>
                </a:solidFill>
                <a:latin typeface="+mn-ea"/>
              </a:rPr>
              <a:t>lr=1e-5, 5e-5, 1e-3</a:t>
            </a:r>
            <a:r>
              <a:rPr lang="ko-KR" altLang="en-US" kern="100">
                <a:solidFill>
                  <a:srgbClr val="000000"/>
                </a:solidFill>
                <a:latin typeface="+mn-ea"/>
              </a:rPr>
              <a:t>에 대해 </a:t>
            </a:r>
            <a:r>
              <a:rPr lang="en-US" altLang="ko-KR" kern="100">
                <a:solidFill>
                  <a:srgbClr val="000000"/>
                </a:solidFill>
                <a:latin typeface="+mn-ea"/>
              </a:rPr>
              <a:t>bs=32, 64, 128</a:t>
            </a:r>
            <a:r>
              <a:rPr lang="ko-KR" altLang="en-US" kern="100">
                <a:solidFill>
                  <a:srgbClr val="000000"/>
                </a:solidFill>
                <a:latin typeface="+mn-ea"/>
              </a:rPr>
              <a:t>로 키우며 실험 진행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DE584141-1135-B6AF-66B8-43773CB85BD4}"/>
              </a:ext>
            </a:extLst>
          </p:cNvPr>
          <p:cNvSpPr txBox="1">
            <a:spLocks/>
          </p:cNvSpPr>
          <p:nvPr/>
        </p:nvSpPr>
        <p:spPr>
          <a:xfrm>
            <a:off x="838200" y="1333427"/>
            <a:ext cx="10515600" cy="593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400" dirty="0"/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746BEF77-EE57-DD27-DA81-63005EA91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30194"/>
              </p:ext>
            </p:extLst>
          </p:nvPr>
        </p:nvGraphicFramePr>
        <p:xfrm>
          <a:off x="5838092" y="2979455"/>
          <a:ext cx="5827694" cy="1672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4403">
                  <a:extLst>
                    <a:ext uri="{9D8B030D-6E8A-4147-A177-3AD203B41FA5}">
                      <a16:colId xmlns:a16="http://schemas.microsoft.com/office/drawing/2014/main" val="190790468"/>
                    </a:ext>
                  </a:extLst>
                </a:gridCol>
                <a:gridCol w="1611097">
                  <a:extLst>
                    <a:ext uri="{9D8B030D-6E8A-4147-A177-3AD203B41FA5}">
                      <a16:colId xmlns:a16="http://schemas.microsoft.com/office/drawing/2014/main" val="2411179375"/>
                    </a:ext>
                  </a:extLst>
                </a:gridCol>
                <a:gridCol w="1611097">
                  <a:extLst>
                    <a:ext uri="{9D8B030D-6E8A-4147-A177-3AD203B41FA5}">
                      <a16:colId xmlns:a16="http://schemas.microsoft.com/office/drawing/2014/main" val="4117785704"/>
                    </a:ext>
                  </a:extLst>
                </a:gridCol>
                <a:gridCol w="1611097">
                  <a:extLst>
                    <a:ext uri="{9D8B030D-6E8A-4147-A177-3AD203B41FA5}">
                      <a16:colId xmlns:a16="http://schemas.microsoft.com/office/drawing/2014/main" val="1128001955"/>
                    </a:ext>
                  </a:extLst>
                </a:gridCol>
              </a:tblGrid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batch size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lr</a:t>
                      </a:r>
                      <a:r>
                        <a:rPr lang="en-US" sz="130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=1e-5(</a:t>
                      </a:r>
                      <a:r>
                        <a:rPr lang="ko-KR" altLang="en-US" sz="130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낮은 </a:t>
                      </a:r>
                      <a:r>
                        <a:rPr lang="ko-KR" altLang="en-US" sz="1300" kern="0" spc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학습률</a:t>
                      </a:r>
                      <a:r>
                        <a:rPr lang="en-US" altLang="ko-KR" sz="130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lr</a:t>
                      </a:r>
                      <a:r>
                        <a:rPr lang="en-US" sz="130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=5e-5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lr=1e-3(</a:t>
                      </a:r>
                      <a:r>
                        <a:rPr lang="ko-KR" altLang="en-US" sz="1300" kern="0" spc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높은 학습률</a:t>
                      </a:r>
                      <a:r>
                        <a:rPr lang="en-US" altLang="ko-KR" sz="1300" kern="0" spc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kern="0" spc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109065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98.09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287142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</a:rPr>
                        <a:t>97.76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96.92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677748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</a:rPr>
                        <a:t>97.61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98.06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97.28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401234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97.58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</a:rPr>
                        <a:t>97.43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263338"/>
                  </a:ext>
                </a:extLst>
              </a:tr>
            </a:tbl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1B9D515-6ABF-E8CD-A50F-0DDA43494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5233950"/>
              </p:ext>
            </p:extLst>
          </p:nvPr>
        </p:nvGraphicFramePr>
        <p:xfrm>
          <a:off x="793510" y="2366921"/>
          <a:ext cx="4838323" cy="322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985115-A8F6-0DED-C8E3-A1404B3105CD}"/>
              </a:ext>
            </a:extLst>
          </p:cNvPr>
          <p:cNvSpPr/>
          <p:nvPr/>
        </p:nvSpPr>
        <p:spPr>
          <a:xfrm>
            <a:off x="1359257" y="5591909"/>
            <a:ext cx="9384107" cy="6559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>
                <a:solidFill>
                  <a:srgbClr val="000000"/>
                </a:solidFill>
                <a:latin typeface="+mn-ea"/>
              </a:rPr>
              <a:t>높은 </a:t>
            </a:r>
            <a:r>
              <a:rPr lang="ko-KR" altLang="en-US" sz="1400" kern="100" dirty="0">
                <a:solidFill>
                  <a:srgbClr val="000000"/>
                </a:solidFill>
                <a:latin typeface="+mn-ea"/>
              </a:rPr>
              <a:t>학습율에서는 오히려 배치 사이즈가 커질수록 성능이 높아짐</a:t>
            </a:r>
            <a:endParaRPr lang="en-US" altLang="ko-KR" sz="1400" kern="10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학습율</a:t>
            </a:r>
            <a:r>
              <a:rPr lang="ko-KR" altLang="en-US" sz="14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1e-3</a:t>
            </a:r>
            <a:r>
              <a:rPr lang="ko-KR" altLang="en-US" sz="14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bs</a:t>
            </a:r>
            <a:r>
              <a:rPr lang="ko-KR" altLang="en-US" sz="14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256</a:t>
            </a:r>
            <a:r>
              <a:rPr lang="ko-KR" altLang="en-US" sz="14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으로 키우면 더 높은 성능이 나올 것 같아 시도 했으나 </a:t>
            </a:r>
            <a:r>
              <a:rPr lang="en-US" altLang="ko-KR" sz="1400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gpu</a:t>
            </a:r>
            <a:r>
              <a:rPr lang="en-US" altLang="ko-KR" sz="14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memory</a:t>
            </a:r>
            <a:r>
              <a:rPr lang="ko-KR" altLang="en-US" sz="1400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사용량으로 인해 끝마치지 못함</a:t>
            </a:r>
          </a:p>
        </p:txBody>
      </p:sp>
    </p:spTree>
    <p:extLst>
      <p:ext uri="{BB962C8B-B14F-4D97-AF65-F5344CB8AC3E}">
        <p14:creationId xmlns:p14="http://schemas.microsoft.com/office/powerpoint/2010/main" val="1000259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3FC93A-91FC-FB5A-EA95-09703B12B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한현</a:t>
            </a:r>
          </a:p>
        </p:txBody>
      </p:sp>
      <p:sp>
        <p:nvSpPr>
          <p:cNvPr id="5" name="제목 16">
            <a:extLst>
              <a:ext uri="{FF2B5EF4-FFF2-40B4-BE49-F238E27FC236}">
                <a16:creationId xmlns:a16="http://schemas.microsoft.com/office/drawing/2014/main" id="{FD9740D2-EB57-4BBC-3D2A-139868C5E027}"/>
              </a:ext>
            </a:extLst>
          </p:cNvPr>
          <p:cNvSpPr txBox="1">
            <a:spLocks/>
          </p:cNvSpPr>
          <p:nvPr/>
        </p:nvSpPr>
        <p:spPr>
          <a:xfrm>
            <a:off x="612475" y="1570392"/>
            <a:ext cx="10515600" cy="593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/>
              <a:t>실험</a:t>
            </a:r>
            <a:r>
              <a:rPr lang="en-US" altLang="ko-KR" sz="2000"/>
              <a:t>2 </a:t>
            </a:r>
            <a:r>
              <a:rPr lang="ko-KR" altLang="en-US" sz="2000"/>
              <a:t>결과 분석</a:t>
            </a:r>
            <a:endParaRPr lang="ko-KR" altLang="en-US" sz="2000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5E404EE5-FF9F-68C2-432C-9E77A917B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787427"/>
              </p:ext>
            </p:extLst>
          </p:nvPr>
        </p:nvGraphicFramePr>
        <p:xfrm>
          <a:off x="704998" y="1992808"/>
          <a:ext cx="4544009" cy="2788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0D7276-AE8E-FD33-7722-0D365FCC9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73815"/>
              </p:ext>
            </p:extLst>
          </p:nvPr>
        </p:nvGraphicFramePr>
        <p:xfrm>
          <a:off x="1168678" y="4781234"/>
          <a:ext cx="10243066" cy="1953674"/>
        </p:xfrm>
        <a:graphic>
          <a:graphicData uri="http://schemas.openxmlformats.org/drawingml/2006/table">
            <a:tbl>
              <a:tblPr/>
              <a:tblGrid>
                <a:gridCol w="1185358">
                  <a:extLst>
                    <a:ext uri="{9D8B030D-6E8A-4147-A177-3AD203B41FA5}">
                      <a16:colId xmlns:a16="http://schemas.microsoft.com/office/drawing/2014/main" val="1178855079"/>
                    </a:ext>
                  </a:extLst>
                </a:gridCol>
                <a:gridCol w="4212313">
                  <a:extLst>
                    <a:ext uri="{9D8B030D-6E8A-4147-A177-3AD203B41FA5}">
                      <a16:colId xmlns:a16="http://schemas.microsoft.com/office/drawing/2014/main" val="1733851434"/>
                    </a:ext>
                  </a:extLst>
                </a:gridCol>
                <a:gridCol w="4845395">
                  <a:extLst>
                    <a:ext uri="{9D8B030D-6E8A-4147-A177-3AD203B41FA5}">
                      <a16:colId xmlns:a16="http://schemas.microsoft.com/office/drawing/2014/main" val="2295526347"/>
                    </a:ext>
                  </a:extLst>
                </a:gridCol>
              </a:tblGrid>
              <a:tr h="44388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lr            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작은 배치사이즈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큰 배치 사이즈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982574"/>
                  </a:ext>
                </a:extLst>
              </a:tr>
              <a:tr h="75489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낮은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학습율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 번에 적은 데이터로 조금씩 학습하므로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local minima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빠질 수 있으나 초기 방향 쉽게 잡히고 수렴 잘됨</a:t>
                      </a:r>
                      <a:r>
                        <a:rPr lang="en-US" altLang="ko-KR" sz="14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(good)</a:t>
                      </a:r>
                      <a:endParaRPr lang="ko-KR" altLang="en-US" sz="14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많은 데이터로 조금씩 학습하기 때문에 </a:t>
                      </a:r>
                      <a:r>
                        <a:rPr lang="ko-KR" altLang="en-US" sz="14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과적합</a:t>
                      </a: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발생 확률 높음</a:t>
                      </a:r>
                      <a:r>
                        <a:rPr lang="en-US" altLang="ko-KR" sz="1400" b="1" kern="100" spc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(bad)</a:t>
                      </a:r>
                      <a:endParaRPr lang="ko-KR" altLang="en-US" sz="1400" b="1" kern="100" spc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766089"/>
                  </a:ext>
                </a:extLst>
              </a:tr>
              <a:tr h="75489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높은 학습율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적은 데이터로 많은 학습을 바라므로 수렴이 어려움</a:t>
                      </a:r>
                      <a:r>
                        <a:rPr lang="en-US" altLang="ko-KR" sz="1400" b="1" kern="100" spc="0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(bad)</a:t>
                      </a:r>
                      <a:endParaRPr lang="ko-KR" altLang="en-US" sz="1400" b="1" kern="100" spc="0" dirty="0"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한번에 많은 데이터로 학습하고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과적합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문제도 있지만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local minima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걸릴 확률이 낮고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optimal minima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수렴 가능</a:t>
                      </a:r>
                      <a:r>
                        <a:rPr lang="en-US" altLang="ko-KR" sz="14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(good)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559356"/>
                  </a:ext>
                </a:extLst>
              </a:tr>
            </a:tbl>
          </a:graphicData>
        </a:graphic>
      </p:graphicFrame>
      <p:graphicFrame>
        <p:nvGraphicFramePr>
          <p:cNvPr id="9" name="표 19">
            <a:extLst>
              <a:ext uri="{FF2B5EF4-FFF2-40B4-BE49-F238E27FC236}">
                <a16:creationId xmlns:a16="http://schemas.microsoft.com/office/drawing/2014/main" id="{3D9D719A-F62B-EAF6-9377-B2016426E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402155"/>
              </p:ext>
            </p:extLst>
          </p:nvPr>
        </p:nvGraphicFramePr>
        <p:xfrm>
          <a:off x="5584050" y="2550971"/>
          <a:ext cx="5827694" cy="1672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403">
                  <a:extLst>
                    <a:ext uri="{9D8B030D-6E8A-4147-A177-3AD203B41FA5}">
                      <a16:colId xmlns:a16="http://schemas.microsoft.com/office/drawing/2014/main" val="190790468"/>
                    </a:ext>
                  </a:extLst>
                </a:gridCol>
                <a:gridCol w="1611097">
                  <a:extLst>
                    <a:ext uri="{9D8B030D-6E8A-4147-A177-3AD203B41FA5}">
                      <a16:colId xmlns:a16="http://schemas.microsoft.com/office/drawing/2014/main" val="2411179375"/>
                    </a:ext>
                  </a:extLst>
                </a:gridCol>
                <a:gridCol w="1611097">
                  <a:extLst>
                    <a:ext uri="{9D8B030D-6E8A-4147-A177-3AD203B41FA5}">
                      <a16:colId xmlns:a16="http://schemas.microsoft.com/office/drawing/2014/main" val="4117785704"/>
                    </a:ext>
                  </a:extLst>
                </a:gridCol>
                <a:gridCol w="1611097">
                  <a:extLst>
                    <a:ext uri="{9D8B030D-6E8A-4147-A177-3AD203B41FA5}">
                      <a16:colId xmlns:a16="http://schemas.microsoft.com/office/drawing/2014/main" val="1128001955"/>
                    </a:ext>
                  </a:extLst>
                </a:gridCol>
              </a:tblGrid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batch size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lr</a:t>
                      </a:r>
                      <a:r>
                        <a:rPr lang="en-US" sz="1300" b="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=1e-5(</a:t>
                      </a:r>
                      <a:r>
                        <a:rPr lang="ko-KR" altLang="en-US" sz="1300" b="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낮은 </a:t>
                      </a:r>
                      <a:r>
                        <a:rPr lang="ko-KR" altLang="en-US" sz="1300" b="0" kern="0" spc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학습률</a:t>
                      </a:r>
                      <a:r>
                        <a:rPr lang="en-US" altLang="ko-KR" sz="1300" b="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kern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lr</a:t>
                      </a:r>
                      <a:r>
                        <a:rPr lang="en-US" sz="1300" b="0" kern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=5e-5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lr=1e-3(</a:t>
                      </a:r>
                      <a:r>
                        <a:rPr lang="ko-KR" altLang="en-US" sz="1300" b="0" kern="0" spc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높은 학습률</a:t>
                      </a:r>
                      <a:r>
                        <a:rPr lang="en-US" altLang="ko-KR" sz="1300" b="0" kern="0" spc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300" b="0" kern="0" spc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34109065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98.09(good)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70C0"/>
                          </a:solidFill>
                          <a:effectLst/>
                          <a:latin typeface="+mj-ea"/>
                          <a:ea typeface="+mj-ea"/>
                        </a:rPr>
                        <a:t>(bad)</a:t>
                      </a:r>
                      <a:endParaRPr lang="ko-KR" altLang="en-US" sz="1300" b="0" kern="0" spc="0" dirty="0">
                        <a:solidFill>
                          <a:srgbClr val="0070C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02287142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</a:rPr>
                        <a:t>97.76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96.92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53677748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</a:rPr>
                        <a:t>97.61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98.06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</a:rPr>
                        <a:t>97.28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19401234"/>
                  </a:ext>
                </a:extLst>
              </a:tr>
              <a:tr h="33442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70C0"/>
                          </a:solidFill>
                          <a:effectLst/>
                          <a:latin typeface="+mj-ea"/>
                          <a:ea typeface="+mj-ea"/>
                        </a:rPr>
                        <a:t>97.58</a:t>
                      </a:r>
                      <a:r>
                        <a:rPr lang="en-US" altLang="ko-KR" sz="1300" b="0" kern="0" spc="0" dirty="0">
                          <a:solidFill>
                            <a:srgbClr val="0070C0"/>
                          </a:solidFill>
                          <a:effectLst/>
                          <a:latin typeface="+mj-ea"/>
                          <a:ea typeface="+mj-ea"/>
                        </a:rPr>
                        <a:t>(bad)</a:t>
                      </a:r>
                      <a:endParaRPr lang="en-US" sz="1300" b="0" kern="0" spc="0" dirty="0">
                        <a:solidFill>
                          <a:srgbClr val="0070C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</a:rPr>
                        <a:t>98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97.43(good)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73263338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BD156D43-CCA0-4ED3-7E1E-4ED8AF5F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3" y="365125"/>
            <a:ext cx="11674475" cy="620713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526633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9AA3F-0BAC-2D34-A763-DABE16CA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3FC93A-91FC-FB5A-EA95-09703B12B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한현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755354-451F-5C6B-D6A3-EF180F9DBB31}"/>
              </a:ext>
            </a:extLst>
          </p:cNvPr>
          <p:cNvSpPr/>
          <p:nvPr/>
        </p:nvSpPr>
        <p:spPr>
          <a:xfrm>
            <a:off x="1353034" y="1567684"/>
            <a:ext cx="7965642" cy="627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b="1" kern="0" dirty="0">
                <a:solidFill>
                  <a:srgbClr val="000000"/>
                </a:solidFill>
                <a:latin typeface="+mj-ea"/>
                <a:ea typeface="+mj-ea"/>
              </a:rPr>
              <a:t>실험</a:t>
            </a:r>
            <a:r>
              <a:rPr lang="en-US" altLang="ko-KR" sz="2400" b="1" kern="0" dirty="0">
                <a:solidFill>
                  <a:srgbClr val="000000"/>
                </a:solidFill>
                <a:latin typeface="+mj-ea"/>
                <a:ea typeface="+mj-ea"/>
              </a:rPr>
              <a:t>3. scheduler</a:t>
            </a:r>
            <a:r>
              <a:rPr lang="ko-KR" altLang="en-US" sz="2400" b="1" kern="0" dirty="0">
                <a:solidFill>
                  <a:srgbClr val="000000"/>
                </a:solidFill>
                <a:latin typeface="+mj-ea"/>
                <a:ea typeface="+mj-ea"/>
              </a:rPr>
              <a:t>에</a:t>
            </a:r>
            <a:r>
              <a:rPr lang="en-US" altLang="ko-KR" sz="2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2400" b="1" kern="0" dirty="0">
                <a:solidFill>
                  <a:srgbClr val="000000"/>
                </a:solidFill>
                <a:latin typeface="+mj-ea"/>
                <a:ea typeface="+mj-ea"/>
              </a:rPr>
              <a:t>따른 성능비교</a:t>
            </a:r>
            <a:r>
              <a:rPr lang="en-US" altLang="ko-KR" sz="2400" b="1" kern="0" dirty="0">
                <a:solidFill>
                  <a:srgbClr val="000000"/>
                </a:solidFill>
                <a:latin typeface="+mj-ea"/>
                <a:ea typeface="+mj-ea"/>
              </a:rPr>
              <a:t>(base: adam_5e-5_64)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F81FA6F-ED58-68D6-19E4-A068283C6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466474"/>
              </p:ext>
            </p:extLst>
          </p:nvPr>
        </p:nvGraphicFramePr>
        <p:xfrm>
          <a:off x="6894652" y="3429000"/>
          <a:ext cx="2424024" cy="1810008"/>
        </p:xfrm>
        <a:graphic>
          <a:graphicData uri="http://schemas.openxmlformats.org/drawingml/2006/table">
            <a:tbl>
              <a:tblPr/>
              <a:tblGrid>
                <a:gridCol w="1295693">
                  <a:extLst>
                    <a:ext uri="{9D8B030D-6E8A-4147-A177-3AD203B41FA5}">
                      <a16:colId xmlns:a16="http://schemas.microsoft.com/office/drawing/2014/main" val="3033585776"/>
                    </a:ext>
                  </a:extLst>
                </a:gridCol>
                <a:gridCol w="1128331">
                  <a:extLst>
                    <a:ext uri="{9D8B030D-6E8A-4147-A177-3AD203B41FA5}">
                      <a16:colId xmlns:a16="http://schemas.microsoft.com/office/drawing/2014/main" val="770102211"/>
                    </a:ext>
                  </a:extLst>
                </a:gridCol>
              </a:tblGrid>
              <a:tr h="4525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lr_scheduler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val_acc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323964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lr_warmup</a:t>
                      </a:r>
                      <a:endParaRPr lang="en-US" sz="1800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98.12</a:t>
                      </a:r>
                      <a:endParaRPr lang="en-US" sz="1800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820798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cyclic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98.06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89666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cos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97.85 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5442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10BDB3E-FD51-776E-6E27-22EA456C4AEE}"/>
              </a:ext>
            </a:extLst>
          </p:cNvPr>
          <p:cNvSpPr/>
          <p:nvPr/>
        </p:nvSpPr>
        <p:spPr>
          <a:xfrm>
            <a:off x="1693211" y="2389722"/>
            <a:ext cx="7746833" cy="62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1300" kern="100">
                <a:latin typeface="+mn-ea"/>
              </a:rPr>
              <a:t>▷ 방법 </a:t>
            </a:r>
            <a:r>
              <a:rPr lang="ko-KR" altLang="en-US" sz="1300" kern="100" dirty="0" err="1">
                <a:latin typeface="+mn-ea"/>
              </a:rPr>
              <a:t>학습율</a:t>
            </a:r>
            <a:r>
              <a:rPr lang="ko-KR" altLang="en-US" sz="1300" kern="100" dirty="0">
                <a:latin typeface="+mn-ea"/>
              </a:rPr>
              <a:t> </a:t>
            </a:r>
            <a:r>
              <a:rPr lang="en-US" altLang="ko-KR" sz="1300" kern="100" dirty="0">
                <a:latin typeface="+mn-ea"/>
              </a:rPr>
              <a:t>1e-5</a:t>
            </a:r>
            <a:r>
              <a:rPr lang="ko-KR" altLang="en-US" sz="1300" kern="100" dirty="0">
                <a:latin typeface="+mn-ea"/>
              </a:rPr>
              <a:t>와 배치사이즈 </a:t>
            </a:r>
            <a:r>
              <a:rPr lang="en-US" altLang="ko-KR" sz="1300" kern="100" dirty="0">
                <a:latin typeface="+mn-ea"/>
              </a:rPr>
              <a:t>16</a:t>
            </a:r>
            <a:r>
              <a:rPr lang="ko-KR" altLang="en-US" sz="1300" kern="100" dirty="0">
                <a:latin typeface="+mn-ea"/>
              </a:rPr>
              <a:t>에서 가장 높은 </a:t>
            </a:r>
            <a:r>
              <a:rPr lang="en-US" altLang="ko-KR" sz="1300" kern="100" dirty="0">
                <a:latin typeface="+mn-ea"/>
              </a:rPr>
              <a:t>acc</a:t>
            </a:r>
            <a:r>
              <a:rPr lang="ko-KR" altLang="en-US" sz="1300" kern="100" dirty="0">
                <a:latin typeface="+mn-ea"/>
              </a:rPr>
              <a:t>를 보였으나 학습 시간이 너무 길어 </a:t>
            </a:r>
            <a:endParaRPr lang="en-US" altLang="ko-KR" sz="1300" kern="100" dirty="0">
              <a:latin typeface="+mn-ea"/>
            </a:endParaRPr>
          </a:p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ko-KR" altLang="en-US" sz="1300" kern="100" dirty="0">
                <a:latin typeface="+mn-ea"/>
              </a:rPr>
              <a:t>적당한 학습시간과 </a:t>
            </a:r>
            <a:r>
              <a:rPr lang="en-US" altLang="ko-KR" sz="1300" kern="100" dirty="0">
                <a:latin typeface="+mn-ea"/>
              </a:rPr>
              <a:t>accuracy</a:t>
            </a:r>
            <a:r>
              <a:rPr lang="ko-KR" altLang="en-US" sz="1300" kern="100" dirty="0">
                <a:latin typeface="+mn-ea"/>
              </a:rPr>
              <a:t>를 갖는 </a:t>
            </a:r>
            <a:r>
              <a:rPr lang="en-US" altLang="ko-KR" sz="1300" kern="100" dirty="0" err="1">
                <a:latin typeface="+mn-ea"/>
              </a:rPr>
              <a:t>lr</a:t>
            </a:r>
            <a:r>
              <a:rPr lang="en-US" altLang="ko-KR" sz="1300" kern="100" dirty="0">
                <a:latin typeface="+mn-ea"/>
              </a:rPr>
              <a:t>=5e-5 bs=64</a:t>
            </a:r>
            <a:r>
              <a:rPr lang="ko-KR" altLang="en-US" sz="1300" kern="100" dirty="0">
                <a:latin typeface="+mn-ea"/>
              </a:rPr>
              <a:t>에서 </a:t>
            </a:r>
            <a:r>
              <a:rPr lang="en-US" altLang="ko-KR" sz="1300" kern="100" dirty="0" err="1">
                <a:latin typeface="+mn-ea"/>
              </a:rPr>
              <a:t>lr_scheduler</a:t>
            </a:r>
            <a:r>
              <a:rPr lang="ko-KR" altLang="en-US" sz="1300" kern="100" dirty="0">
                <a:latin typeface="+mn-ea"/>
              </a:rPr>
              <a:t>를 바꿔가며 실험을 진행함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654BD05B-5BF7-D40E-26A8-5E0B6361D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0340095"/>
              </p:ext>
            </p:extLst>
          </p:nvPr>
        </p:nvGraphicFramePr>
        <p:xfrm>
          <a:off x="1522589" y="3027303"/>
          <a:ext cx="4718363" cy="2838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7067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9AA3F-0BAC-2D34-A763-DABE16CA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3FC93A-91FC-FB5A-EA95-09703B12B1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한현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0663972-D996-4F14-E1E2-ABC5160792F0}"/>
              </a:ext>
            </a:extLst>
          </p:cNvPr>
          <p:cNvSpPr txBox="1">
            <a:spLocks/>
          </p:cNvSpPr>
          <p:nvPr/>
        </p:nvSpPr>
        <p:spPr>
          <a:xfrm>
            <a:off x="838200" y="1379017"/>
            <a:ext cx="10515600" cy="53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/>
              <a:t>base hp </a:t>
            </a:r>
            <a:r>
              <a:rPr lang="ko-KR" altLang="en-US" sz="2400"/>
              <a:t>와 </a:t>
            </a:r>
            <a:r>
              <a:rPr lang="en-US" altLang="ko-KR" sz="2400"/>
              <a:t>best hp </a:t>
            </a:r>
            <a:r>
              <a:rPr lang="ko-KR" altLang="en-US" sz="2400"/>
              <a:t>비교</a:t>
            </a:r>
            <a:endParaRPr lang="ko-KR" altLang="en-US" sz="24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F201BEE-3C83-C46D-F82E-B8B85B66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3" y="1871548"/>
            <a:ext cx="3352799" cy="3164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300" dirty="0"/>
              <a:t>gpt2_5e-5_bs32 vs gpt2_lrwu_5e-5_bs64</a:t>
            </a:r>
          </a:p>
          <a:p>
            <a:pPr marL="0" indent="0">
              <a:buNone/>
            </a:pPr>
            <a:endParaRPr lang="en-US" altLang="ko-KR"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67742D-3815-7229-03CD-B9059F845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57" y="2167528"/>
            <a:ext cx="4705310" cy="24717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D51BE5-54CC-362B-32E8-6A1F2BE40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01" y="2147066"/>
            <a:ext cx="4744263" cy="24922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E6E0DF-30A6-21ED-B0AF-BF5387493E86}"/>
              </a:ext>
            </a:extLst>
          </p:cNvPr>
          <p:cNvSpPr/>
          <p:nvPr/>
        </p:nvSpPr>
        <p:spPr>
          <a:xfrm>
            <a:off x="996157" y="4760908"/>
            <a:ext cx="2661306" cy="289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sz="13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submit</a:t>
            </a:r>
            <a:r>
              <a:rPr lang="ko-KR" altLang="en-US" sz="13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결과 </a:t>
            </a:r>
            <a:r>
              <a:rPr lang="en-US" altLang="ko-KR" sz="13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98.5%</a:t>
            </a:r>
            <a:r>
              <a:rPr lang="ko-KR" altLang="en-US" sz="1300" kern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성능이 나옴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1402E22-D5B5-F589-464A-9E9F28414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416392"/>
              </p:ext>
            </p:extLst>
          </p:nvPr>
        </p:nvGraphicFramePr>
        <p:xfrm>
          <a:off x="1066191" y="5114571"/>
          <a:ext cx="6292666" cy="945642"/>
        </p:xfrm>
        <a:graphic>
          <a:graphicData uri="http://schemas.openxmlformats.org/drawingml/2006/table">
            <a:tbl>
              <a:tblPr/>
              <a:tblGrid>
                <a:gridCol w="581904">
                  <a:extLst>
                    <a:ext uri="{9D8B030D-6E8A-4147-A177-3AD203B41FA5}">
                      <a16:colId xmlns:a16="http://schemas.microsoft.com/office/drawing/2014/main" val="2798829276"/>
                    </a:ext>
                  </a:extLst>
                </a:gridCol>
                <a:gridCol w="733995">
                  <a:extLst>
                    <a:ext uri="{9D8B030D-6E8A-4147-A177-3AD203B41FA5}">
                      <a16:colId xmlns:a16="http://schemas.microsoft.com/office/drawing/2014/main" val="3587649978"/>
                    </a:ext>
                  </a:extLst>
                </a:gridCol>
                <a:gridCol w="897652">
                  <a:extLst>
                    <a:ext uri="{9D8B030D-6E8A-4147-A177-3AD203B41FA5}">
                      <a16:colId xmlns:a16="http://schemas.microsoft.com/office/drawing/2014/main" val="2214500107"/>
                    </a:ext>
                  </a:extLst>
                </a:gridCol>
                <a:gridCol w="815823">
                  <a:extLst>
                    <a:ext uri="{9D8B030D-6E8A-4147-A177-3AD203B41FA5}">
                      <a16:colId xmlns:a16="http://schemas.microsoft.com/office/drawing/2014/main" val="1172444897"/>
                    </a:ext>
                  </a:extLst>
                </a:gridCol>
                <a:gridCol w="815823">
                  <a:extLst>
                    <a:ext uri="{9D8B030D-6E8A-4147-A177-3AD203B41FA5}">
                      <a16:colId xmlns:a16="http://schemas.microsoft.com/office/drawing/2014/main" val="1753615922"/>
                    </a:ext>
                  </a:extLst>
                </a:gridCol>
                <a:gridCol w="815823">
                  <a:extLst>
                    <a:ext uri="{9D8B030D-6E8A-4147-A177-3AD203B41FA5}">
                      <a16:colId xmlns:a16="http://schemas.microsoft.com/office/drawing/2014/main" val="862180074"/>
                    </a:ext>
                  </a:extLst>
                </a:gridCol>
                <a:gridCol w="815823">
                  <a:extLst>
                    <a:ext uri="{9D8B030D-6E8A-4147-A177-3AD203B41FA5}">
                      <a16:colId xmlns:a16="http://schemas.microsoft.com/office/drawing/2014/main" val="996488610"/>
                    </a:ext>
                  </a:extLst>
                </a:gridCol>
                <a:gridCol w="815823">
                  <a:extLst>
                    <a:ext uri="{9D8B030D-6E8A-4147-A177-3AD203B41FA5}">
                      <a16:colId xmlns:a16="http://schemas.microsoft.com/office/drawing/2014/main" val="642415356"/>
                    </a:ext>
                  </a:extLst>
                </a:gridCol>
              </a:tblGrid>
              <a:tr h="3152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scheduler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val_loss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precision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79722"/>
                  </a:ext>
                </a:extLst>
              </a:tr>
              <a:tr h="315214"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base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5e-5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6.76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97.91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97.97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55640"/>
                  </a:ext>
                </a:extLst>
              </a:tr>
              <a:tr h="315214"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final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5e-5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lr_warmup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98.12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98.04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97.79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9086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654F55-DA61-B20E-954F-25EB78CC32B9}"/>
              </a:ext>
            </a:extLst>
          </p:cNvPr>
          <p:cNvSpPr/>
          <p:nvPr/>
        </p:nvSpPr>
        <p:spPr>
          <a:xfrm>
            <a:off x="996157" y="6143376"/>
            <a:ext cx="9313335" cy="60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sz="1300" kern="100" dirty="0" err="1">
                <a:solidFill>
                  <a:srgbClr val="000000"/>
                </a:solidFill>
                <a:latin typeface="+mn-ea"/>
              </a:rPr>
              <a:t>gpt</a:t>
            </a:r>
            <a:r>
              <a:rPr lang="ko-KR" altLang="en-US" sz="1300" kern="10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300" kern="100" dirty="0" err="1">
                <a:solidFill>
                  <a:srgbClr val="000000"/>
                </a:solidFill>
                <a:latin typeface="+mn-ea"/>
              </a:rPr>
              <a:t>bert</a:t>
            </a:r>
            <a:r>
              <a:rPr lang="en-US" altLang="ko-KR" sz="1300" kern="100" dirty="0">
                <a:solidFill>
                  <a:srgbClr val="000000"/>
                </a:solidFill>
                <a:latin typeface="+mn-ea"/>
              </a:rPr>
              <a:t> base</a:t>
            </a:r>
            <a:r>
              <a:rPr lang="ko-KR" altLang="en-US" sz="1300" kern="100" dirty="0">
                <a:solidFill>
                  <a:srgbClr val="000000"/>
                </a:solidFill>
                <a:latin typeface="+mn-ea"/>
              </a:rPr>
              <a:t>와 다르게 </a:t>
            </a:r>
            <a:r>
              <a:rPr lang="en-US" altLang="ko-KR" sz="1300" kern="100" dirty="0">
                <a:solidFill>
                  <a:srgbClr val="000000"/>
                </a:solidFill>
                <a:latin typeface="+mn-ea"/>
              </a:rPr>
              <a:t>decoder model</a:t>
            </a:r>
            <a:r>
              <a:rPr lang="ko-KR" altLang="en-US" sz="1300" kern="100" dirty="0">
                <a:solidFill>
                  <a:srgbClr val="000000"/>
                </a:solidFill>
                <a:latin typeface="+mn-ea"/>
              </a:rPr>
              <a:t>이므로 </a:t>
            </a:r>
            <a:endParaRPr lang="en-US" altLang="ko-KR" sz="1300" kern="10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07000"/>
              </a:lnSpc>
              <a:spcAft>
                <a:spcPts val="800"/>
              </a:spcAft>
            </a:pPr>
            <a:r>
              <a:rPr lang="en-US" altLang="ko-KR" sz="1300" kern="100" dirty="0">
                <a:solidFill>
                  <a:srgbClr val="000000"/>
                </a:solidFill>
                <a:latin typeface="+mn-ea"/>
              </a:rPr>
              <a:t>text classification </a:t>
            </a:r>
            <a:r>
              <a:rPr lang="ko-KR" altLang="en-US" sz="1300" kern="100" dirty="0">
                <a:solidFill>
                  <a:srgbClr val="000000"/>
                </a:solidFill>
                <a:latin typeface="+mn-ea"/>
              </a:rPr>
              <a:t>과제에 있어서 </a:t>
            </a:r>
            <a:r>
              <a:rPr lang="en-US" altLang="ko-KR" sz="1300" kern="100" dirty="0" err="1">
                <a:solidFill>
                  <a:srgbClr val="000000"/>
                </a:solidFill>
                <a:latin typeface="+mn-ea"/>
              </a:rPr>
              <a:t>bert</a:t>
            </a:r>
            <a:r>
              <a:rPr lang="en-US" altLang="ko-KR" sz="1300" kern="100" dirty="0">
                <a:solidFill>
                  <a:srgbClr val="000000"/>
                </a:solidFill>
                <a:latin typeface="+mn-ea"/>
              </a:rPr>
              <a:t> base</a:t>
            </a:r>
            <a:r>
              <a:rPr lang="ko-KR" altLang="en-US" sz="1300" kern="100" dirty="0">
                <a:solidFill>
                  <a:srgbClr val="000000"/>
                </a:solidFill>
                <a:latin typeface="+mn-ea"/>
              </a:rPr>
              <a:t>보다 성능이 높지 않았다고 판단</a:t>
            </a:r>
          </a:p>
        </p:txBody>
      </p:sp>
    </p:spTree>
    <p:extLst>
      <p:ext uri="{BB962C8B-B14F-4D97-AF65-F5344CB8AC3E}">
        <p14:creationId xmlns:p14="http://schemas.microsoft.com/office/powerpoint/2010/main" val="364536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6E845-5E23-07F9-1608-EF1D2F08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270064-DF32-E280-3CCD-A310F1E5F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4354477"/>
              </p:ext>
            </p:extLst>
          </p:nvPr>
        </p:nvGraphicFramePr>
        <p:xfrm>
          <a:off x="2987175" y="7134918"/>
          <a:ext cx="67244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632">
                  <a:extLst>
                    <a:ext uri="{9D8B030D-6E8A-4147-A177-3AD203B41FA5}">
                      <a16:colId xmlns:a16="http://schemas.microsoft.com/office/drawing/2014/main" val="2821983096"/>
                    </a:ext>
                  </a:extLst>
                </a:gridCol>
                <a:gridCol w="960632">
                  <a:extLst>
                    <a:ext uri="{9D8B030D-6E8A-4147-A177-3AD203B41FA5}">
                      <a16:colId xmlns:a16="http://schemas.microsoft.com/office/drawing/2014/main" val="3412780561"/>
                    </a:ext>
                  </a:extLst>
                </a:gridCol>
                <a:gridCol w="960632">
                  <a:extLst>
                    <a:ext uri="{9D8B030D-6E8A-4147-A177-3AD203B41FA5}">
                      <a16:colId xmlns:a16="http://schemas.microsoft.com/office/drawing/2014/main" val="135508445"/>
                    </a:ext>
                  </a:extLst>
                </a:gridCol>
                <a:gridCol w="960632">
                  <a:extLst>
                    <a:ext uri="{9D8B030D-6E8A-4147-A177-3AD203B41FA5}">
                      <a16:colId xmlns:a16="http://schemas.microsoft.com/office/drawing/2014/main" val="375490483"/>
                    </a:ext>
                  </a:extLst>
                </a:gridCol>
                <a:gridCol w="960632">
                  <a:extLst>
                    <a:ext uri="{9D8B030D-6E8A-4147-A177-3AD203B41FA5}">
                      <a16:colId xmlns:a16="http://schemas.microsoft.com/office/drawing/2014/main" val="232874408"/>
                    </a:ext>
                  </a:extLst>
                </a:gridCol>
                <a:gridCol w="960632">
                  <a:extLst>
                    <a:ext uri="{9D8B030D-6E8A-4147-A177-3AD203B41FA5}">
                      <a16:colId xmlns:a16="http://schemas.microsoft.com/office/drawing/2014/main" val="1126384880"/>
                    </a:ext>
                  </a:extLst>
                </a:gridCol>
                <a:gridCol w="960632">
                  <a:extLst>
                    <a:ext uri="{9D8B030D-6E8A-4147-A177-3AD203B41FA5}">
                      <a16:colId xmlns:a16="http://schemas.microsoft.com/office/drawing/2014/main" val="1489336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>
                          <a:latin typeface="+mj-ea"/>
                          <a:ea typeface="+mj-ea"/>
                        </a:rPr>
                        <a:t>구정수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>
                          <a:latin typeface="+mj-ea"/>
                          <a:ea typeface="+mj-ea"/>
                        </a:rPr>
                        <a:t>김진영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>
                          <a:latin typeface="+mj-ea"/>
                          <a:ea typeface="+mj-ea"/>
                        </a:rPr>
                        <a:t>윤영진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>
                          <a:latin typeface="+mj-ea"/>
                          <a:ea typeface="+mj-ea"/>
                        </a:rPr>
                        <a:t>이주혁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>
                          <a:latin typeface="+mj-ea"/>
                          <a:ea typeface="+mj-ea"/>
                        </a:rPr>
                        <a:t>정동영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>
                          <a:latin typeface="+mj-ea"/>
                          <a:ea typeface="+mj-ea"/>
                        </a:rPr>
                        <a:t>한현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399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/>
                        <a:t>acc</a:t>
                      </a:r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/>
                        <a:t>0.9840</a:t>
                      </a:r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0.979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0.979</a:t>
                      </a:r>
                      <a:endParaRPr lang="ko-KR" altLang="en-US" sz="1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0.9800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633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/>
                        <a:t>Precision</a:t>
                      </a:r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0.9835</a:t>
                      </a:r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/>
                        <a:t>0.979</a:t>
                      </a:r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0.9828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0.9784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06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/>
                        <a:t>F1-score</a:t>
                      </a:r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0.9831</a:t>
                      </a:r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/>
                        <a:t>0.978</a:t>
                      </a:r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0.9790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879040"/>
                  </a:ext>
                </a:extLst>
              </a:tr>
            </a:tbl>
          </a:graphicData>
        </a:graphic>
      </p:graphicFrame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C70C8-2C28-6450-ADED-404E5A1E1D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개인 실험 결과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6575849F-FD93-51C7-00D7-391FC42C4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029905"/>
              </p:ext>
            </p:extLst>
          </p:nvPr>
        </p:nvGraphicFramePr>
        <p:xfrm>
          <a:off x="3289049" y="1997007"/>
          <a:ext cx="5613900" cy="3832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2BE2BC44-3DBC-EBF7-BEC8-45E1862442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10353"/>
              </p:ext>
            </p:extLst>
          </p:nvPr>
        </p:nvGraphicFramePr>
        <p:xfrm>
          <a:off x="2189971" y="-3438091"/>
          <a:ext cx="4579307" cy="3064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16649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57043-8405-679C-5891-A5C37F41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7D458-4A65-F47B-4024-B39F0262F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12" y="3290247"/>
            <a:ext cx="5403648" cy="3060055"/>
          </a:xfrm>
        </p:spPr>
        <p:txBody>
          <a:bodyPr>
            <a:normAutofit/>
          </a:bodyPr>
          <a:lstStyle/>
          <a:p>
            <a:r>
              <a:rPr lang="en-US" altLang="ko-KR" sz="1400"/>
              <a:t>6</a:t>
            </a:r>
            <a:r>
              <a:rPr lang="ko-KR" altLang="en-US" sz="1400"/>
              <a:t>명 팀원의 </a:t>
            </a:r>
            <a:r>
              <a:rPr lang="en-US" altLang="ko-KR" sz="1400"/>
              <a:t>best trained model</a:t>
            </a:r>
            <a:r>
              <a:rPr lang="ko-KR" altLang="en-US" sz="1400"/>
              <a:t>의 </a:t>
            </a:r>
            <a:r>
              <a:rPr lang="en-US" altLang="ko-KR" sz="1400"/>
              <a:t>test dataset prediction</a:t>
            </a:r>
            <a:r>
              <a:rPr lang="ko-KR" altLang="en-US" sz="1400"/>
              <a:t>을 모아 </a:t>
            </a:r>
            <a:r>
              <a:rPr lang="en-US" altLang="ko-KR" sz="1400">
                <a:latin typeface="+mj-ea"/>
                <a:ea typeface="+mj-ea"/>
              </a:rPr>
              <a:t>hard voting ensemble </a:t>
            </a:r>
            <a:r>
              <a:rPr lang="ko-KR" altLang="en-US" sz="1400"/>
              <a:t>수행 </a:t>
            </a:r>
            <a:endParaRPr lang="en-US" altLang="ko-KR" sz="1400"/>
          </a:p>
          <a:p>
            <a:pPr lvl="1"/>
            <a:r>
              <a:rPr lang="ko-KR" altLang="en-US" sz="1400"/>
              <a:t>마찬가지로 </a:t>
            </a:r>
            <a:r>
              <a:rPr lang="en-US" altLang="ko-KR" sz="1400"/>
              <a:t>test score 0.99 </a:t>
            </a:r>
            <a:r>
              <a:rPr lang="ko-KR" altLang="en-US" sz="1400"/>
              <a:t>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83818D-C827-E074-2731-4C8221F7FD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Submission </a:t>
            </a:r>
            <a:r>
              <a:rPr lang="ko-KR" altLang="en-US"/>
              <a:t>제출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57533-7CAB-71D5-7CE8-071EA0DB2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1700731"/>
            <a:ext cx="10726647" cy="1457528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43C05AA-C496-478A-47AD-35CCFE945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660418"/>
              </p:ext>
            </p:extLst>
          </p:nvPr>
        </p:nvGraphicFramePr>
        <p:xfrm>
          <a:off x="1023640" y="3290247"/>
          <a:ext cx="4070838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5419">
                  <a:extLst>
                    <a:ext uri="{9D8B030D-6E8A-4147-A177-3AD203B41FA5}">
                      <a16:colId xmlns:a16="http://schemas.microsoft.com/office/drawing/2014/main" val="3801203916"/>
                    </a:ext>
                  </a:extLst>
                </a:gridCol>
                <a:gridCol w="2035419">
                  <a:extLst>
                    <a:ext uri="{9D8B030D-6E8A-4147-A177-3AD203B41FA5}">
                      <a16:colId xmlns:a16="http://schemas.microsoft.com/office/drawing/2014/main" val="1625368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latin typeface="+mj-ea"/>
                          <a:ea typeface="+mj-ea"/>
                        </a:rPr>
                        <a:t>Key</a:t>
                      </a:r>
                      <a:endParaRPr lang="ko-KR" altLang="en-US" sz="14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latin typeface="+mj-ea"/>
                          <a:ea typeface="+mj-ea"/>
                        </a:rPr>
                        <a:t>Value</a:t>
                      </a:r>
                      <a:endParaRPr lang="ko-KR" altLang="en-US" sz="1400" b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60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model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DeBERTaV3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545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data augmentation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True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257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aug_ratio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0.2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31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duplicated_check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True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29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learning rate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5-5e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05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scheduler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linear warmup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81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weight decay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0.01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66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batch size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128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930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009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7FCA4-7908-A1EC-3C06-BEDB38CE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자체 평가 및 보완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304541-E105-6269-B497-6EC0B2A8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평가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en-US" altLang="ko-KR">
                <a:latin typeface="+mj-ea"/>
                <a:ea typeface="+mj-ea"/>
              </a:rPr>
              <a:t>Base-line hyperparameter</a:t>
            </a:r>
            <a:r>
              <a:rPr lang="ko-KR" altLang="en-US">
                <a:latin typeface="+mj-ea"/>
                <a:ea typeface="+mj-ea"/>
              </a:rPr>
              <a:t>를 기반으로 팀원 각자 주어진 </a:t>
            </a:r>
            <a:r>
              <a:rPr lang="en-US" altLang="ko-KR">
                <a:latin typeface="+mj-ea"/>
                <a:ea typeface="+mj-ea"/>
              </a:rPr>
              <a:t>LM</a:t>
            </a:r>
            <a:r>
              <a:rPr lang="ko-KR" altLang="en-US">
                <a:latin typeface="+mj-ea"/>
                <a:ea typeface="+mj-ea"/>
              </a:rPr>
              <a:t>을 최적화하기 위해 실험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en-US" altLang="ko-KR"/>
              <a:t>Maximum Batch size </a:t>
            </a:r>
            <a:r>
              <a:rPr lang="ko-KR" altLang="en-US"/>
              <a:t>탐색</a:t>
            </a:r>
            <a:r>
              <a:rPr lang="en-US" altLang="ko-KR"/>
              <a:t>, LR </a:t>
            </a:r>
            <a:r>
              <a:rPr lang="ko-KR" altLang="en-US"/>
              <a:t>탐색</a:t>
            </a:r>
            <a:r>
              <a:rPr lang="en-US" altLang="ko-KR"/>
              <a:t>, scheduler </a:t>
            </a:r>
            <a:r>
              <a:rPr lang="ko-KR" altLang="en-US"/>
              <a:t>및 여러 </a:t>
            </a:r>
            <a:r>
              <a:rPr lang="en-US" altLang="ko-KR"/>
              <a:t>hyperparameter </a:t>
            </a:r>
            <a:r>
              <a:rPr lang="ko-KR" altLang="en-US"/>
              <a:t>조정</a:t>
            </a:r>
            <a:endParaRPr lang="en-US" altLang="ko-KR"/>
          </a:p>
          <a:p>
            <a:pPr lvl="2"/>
            <a:r>
              <a:rPr lang="ko-KR" altLang="en-US"/>
              <a:t>팀원 개개인의 </a:t>
            </a:r>
            <a:r>
              <a:rPr lang="en-US" altLang="ko-KR"/>
              <a:t>training </a:t>
            </a:r>
            <a:r>
              <a:rPr lang="ko-KR" altLang="en-US"/>
              <a:t>경험을 통해 다음 프로젝트 시 더 큰 역량 발휘 가능 예상</a:t>
            </a:r>
            <a:endParaRPr lang="en-US" altLang="ko-KR"/>
          </a:p>
          <a:p>
            <a:pPr lvl="1"/>
            <a:r>
              <a:rPr lang="ko-KR" altLang="en-US">
                <a:latin typeface="+mj-ea"/>
                <a:ea typeface="+mj-ea"/>
              </a:rPr>
              <a:t>일일 미팅을 통한 팀원들의 현황 확인</a:t>
            </a:r>
            <a:endParaRPr lang="en-US" altLang="ko-KR">
              <a:latin typeface="+mj-ea"/>
              <a:ea typeface="+mj-ea"/>
            </a:endParaRPr>
          </a:p>
          <a:p>
            <a:pPr lvl="2"/>
            <a:r>
              <a:rPr lang="ko-KR" altLang="en-US"/>
              <a:t>코드 공유를 통한 실험 효율성 증가</a:t>
            </a:r>
            <a:endParaRPr lang="en-US" altLang="ko-KR"/>
          </a:p>
          <a:p>
            <a:r>
              <a:rPr lang="ko-KR" altLang="en-US">
                <a:latin typeface="+mj-ea"/>
                <a:ea typeface="+mj-ea"/>
              </a:rPr>
              <a:t>한계점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/>
              <a:t>체계적인 </a:t>
            </a:r>
            <a:r>
              <a:rPr lang="en-US" altLang="ko-KR"/>
              <a:t>training plan </a:t>
            </a:r>
            <a:r>
              <a:rPr lang="ko-KR" altLang="en-US"/>
              <a:t>필요</a:t>
            </a:r>
            <a:endParaRPr lang="en-US" altLang="ko-KR"/>
          </a:p>
          <a:p>
            <a:pPr lvl="2"/>
            <a:r>
              <a:rPr lang="ko-KR" altLang="en-US"/>
              <a:t>실험 결과의 양식 통일로 팀 내 결과 공유 및 대조 필요</a:t>
            </a:r>
            <a:endParaRPr lang="en-US" altLang="ko-KR"/>
          </a:p>
          <a:p>
            <a:pPr lvl="1"/>
            <a:r>
              <a:rPr lang="en-US" altLang="ko-KR"/>
              <a:t>LM research </a:t>
            </a:r>
            <a:r>
              <a:rPr lang="ko-KR" altLang="en-US"/>
              <a:t>시간 부족으로 </a:t>
            </a:r>
            <a:r>
              <a:rPr lang="en-US" altLang="ko-KR"/>
              <a:t>model structure</a:t>
            </a:r>
            <a:r>
              <a:rPr lang="ko-KR" altLang="en-US"/>
              <a:t>에 관련된 실험 부족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5F67CF-8487-0192-4BCB-AECF8717B4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Limitation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418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680E9-ABBD-336D-E21B-A8BAF6B6C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0">
                <a:latin typeface="+mn-ea"/>
                <a:ea typeface="+mn-ea"/>
              </a:rPr>
              <a:t>문장 분류기 구현</a:t>
            </a:r>
            <a:br>
              <a:rPr lang="en-US" altLang="ko-KR">
                <a:latin typeface="+mn-ea"/>
                <a:ea typeface="+mn-ea"/>
              </a:rPr>
            </a:br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F8453A-36B0-FE06-CE89-524D24FEB3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팀 프로젝트 </a:t>
            </a:r>
            <a:r>
              <a:rPr lang="en-US" altLang="ko-KR"/>
              <a:t>/ </a:t>
            </a:r>
            <a:r>
              <a:rPr lang="ko-KR" altLang="en-US"/>
              <a:t>언어의 마술</a:t>
            </a:r>
            <a:r>
              <a:rPr lang="en-US" altLang="ko-KR"/>
              <a:t>4</a:t>
            </a:r>
            <a:r>
              <a:rPr lang="ko-KR" altLang="en-US"/>
              <a:t>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3DAE9-FA36-175B-2BE8-9A3AB2860BC0}"/>
              </a:ext>
            </a:extLst>
          </p:cNvPr>
          <p:cNvSpPr txBox="1"/>
          <p:nvPr/>
        </p:nvSpPr>
        <p:spPr>
          <a:xfrm>
            <a:off x="5154490" y="3735388"/>
            <a:ext cx="18830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latin typeface="+mj-ea"/>
                <a:ea typeface="+mj-ea"/>
              </a:rPr>
              <a:t>Q&amp;A</a:t>
            </a:r>
            <a:endParaRPr lang="ko-KR" altLang="en-US" sz="60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123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3AB91-A4FE-1247-BF70-96093DBA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프로젝트 개요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07B03EA-743C-9712-3EE1-46C308DEF9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812570"/>
              </p:ext>
            </p:extLst>
          </p:nvPr>
        </p:nvGraphicFramePr>
        <p:xfrm>
          <a:off x="6095999" y="2147637"/>
          <a:ext cx="4175224" cy="344603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87612">
                  <a:extLst>
                    <a:ext uri="{9D8B030D-6E8A-4147-A177-3AD203B41FA5}">
                      <a16:colId xmlns:a16="http://schemas.microsoft.com/office/drawing/2014/main" val="2183974216"/>
                    </a:ext>
                  </a:extLst>
                </a:gridCol>
                <a:gridCol w="2087612">
                  <a:extLst>
                    <a:ext uri="{9D8B030D-6E8A-4147-A177-3AD203B41FA5}">
                      <a16:colId xmlns:a16="http://schemas.microsoft.com/office/drawing/2014/main" val="3887668587"/>
                    </a:ext>
                  </a:extLst>
                </a:gridCol>
              </a:tblGrid>
              <a:tr h="4307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Package</a:t>
                      </a:r>
                      <a:endParaRPr lang="ko-KR" altLang="en-US" sz="1400">
                        <a:latin typeface="Hack" panose="020B0609030202020204" pitchFamily="49" charset="0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Version</a:t>
                      </a:r>
                      <a:endParaRPr lang="ko-KR" altLang="en-US" sz="1400">
                        <a:latin typeface="Hack" panose="020B0609030202020204" pitchFamily="49" charset="0"/>
                        <a:ea typeface="+mj-ea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758420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python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3.7.13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09519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pytorch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1.12.0_cu113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765330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transformers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4.20.1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825658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nlpaug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1.1.11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769163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numpy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1.21.6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546453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pandas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1.3.5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21876"/>
                  </a:ext>
                </a:extLst>
              </a:tr>
              <a:tr h="430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wandb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0.12.21</a:t>
                      </a:r>
                      <a:endParaRPr lang="ko-KR" altLang="en-US" sz="1400"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330404"/>
                  </a:ext>
                </a:extLst>
              </a:tr>
            </a:tbl>
          </a:graphicData>
        </a:graphic>
      </p:graphicFrame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72BD5-2DF9-B227-802F-1A3754FFA2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실험 환경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636B466-87B8-EA9F-6255-F1B70983ADC5}"/>
              </a:ext>
            </a:extLst>
          </p:cNvPr>
          <p:cNvSpPr txBox="1">
            <a:spLocks/>
          </p:cNvSpPr>
          <p:nvPr/>
        </p:nvSpPr>
        <p:spPr>
          <a:xfrm>
            <a:off x="526211" y="1630392"/>
            <a:ext cx="11139578" cy="4753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>
                <a:latin typeface="+mj-ea"/>
                <a:ea typeface="+mj-ea"/>
              </a:rPr>
              <a:t>실험 환경</a:t>
            </a:r>
            <a:endParaRPr lang="en-US" altLang="ko-KR" sz="200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>
                <a:latin typeface="+mn-ea"/>
              </a:rPr>
              <a:t>Google Colab Pro+</a:t>
            </a:r>
          </a:p>
          <a:p>
            <a:pPr lvl="2">
              <a:lnSpc>
                <a:spcPct val="150000"/>
              </a:lnSpc>
            </a:pPr>
            <a:r>
              <a:rPr lang="en-US" altLang="ko-KR" sz="1600">
                <a:latin typeface="+mn-ea"/>
              </a:rPr>
              <a:t>Nvidia Tesla P100 (16GB VRAM)</a:t>
            </a:r>
          </a:p>
          <a:p>
            <a:pPr lvl="2">
              <a:lnSpc>
                <a:spcPct val="150000"/>
              </a:lnSpc>
            </a:pPr>
            <a:r>
              <a:rPr lang="en-US" altLang="ko-KR" sz="1600">
                <a:latin typeface="+mn-ea"/>
              </a:rPr>
              <a:t>52GB RAM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+mj-ea"/>
                <a:ea typeface="+mj-ea"/>
              </a:rPr>
              <a:t>사용 데이터셋</a:t>
            </a:r>
            <a:endParaRPr lang="en-US" altLang="ko-KR" sz="200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>
                <a:latin typeface="+mj-ea"/>
                <a:ea typeface="+mj-ea"/>
              </a:rPr>
              <a:t>Training</a:t>
            </a:r>
          </a:p>
          <a:p>
            <a:pPr lvl="2">
              <a:lnSpc>
                <a:spcPct val="150000"/>
              </a:lnSpc>
            </a:pPr>
            <a:r>
              <a:rPr lang="en-US" altLang="ko-KR" sz="13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sentiment.train.1</a:t>
            </a:r>
          </a:p>
          <a:p>
            <a:pPr lvl="2">
              <a:lnSpc>
                <a:spcPct val="150000"/>
              </a:lnSpc>
            </a:pPr>
            <a:r>
              <a:rPr lang="en-US" altLang="ko-KR" sz="13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sentiment.train.0</a:t>
            </a:r>
          </a:p>
          <a:p>
            <a:pPr lvl="1">
              <a:lnSpc>
                <a:spcPct val="150000"/>
              </a:lnSpc>
            </a:pPr>
            <a:r>
              <a:rPr lang="en-US" altLang="ko-KR" sz="1600">
                <a:latin typeface="+mj-ea"/>
                <a:ea typeface="+mj-ea"/>
              </a:rPr>
              <a:t>Validation</a:t>
            </a:r>
          </a:p>
          <a:p>
            <a:pPr lvl="2">
              <a:lnSpc>
                <a:spcPct val="150000"/>
              </a:lnSpc>
            </a:pPr>
            <a:r>
              <a:rPr lang="en-US" altLang="ko-KR" sz="13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sentiment.dev.1</a:t>
            </a:r>
          </a:p>
          <a:p>
            <a:pPr lvl="2">
              <a:lnSpc>
                <a:spcPct val="150000"/>
              </a:lnSpc>
            </a:pPr>
            <a:r>
              <a:rPr lang="en-US" altLang="ko-KR" sz="13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sentiment.dev.0</a:t>
            </a:r>
          </a:p>
          <a:p>
            <a:pPr lvl="1">
              <a:lnSpc>
                <a:spcPct val="150000"/>
              </a:lnSpc>
            </a:pPr>
            <a:r>
              <a:rPr lang="en-US" altLang="ko-KR" sz="1600">
                <a:latin typeface="+mj-ea"/>
                <a:ea typeface="+mj-ea"/>
              </a:rPr>
              <a:t>Test</a:t>
            </a:r>
          </a:p>
          <a:p>
            <a:pPr lvl="2">
              <a:lnSpc>
                <a:spcPct val="150000"/>
              </a:lnSpc>
            </a:pPr>
            <a:r>
              <a:rPr lang="en-US" altLang="ko-KR" sz="130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test_no_label.csv</a:t>
            </a:r>
          </a:p>
          <a:p>
            <a:pPr lvl="1">
              <a:lnSpc>
                <a:spcPct val="150000"/>
              </a:lnSpc>
            </a:pPr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214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48869-532C-2B45-D050-4B3ABC7C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프로젝트 팀 구성 및 역할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EFC9433-F6C7-825A-FE0F-627A29152F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839070"/>
              </p:ext>
            </p:extLst>
          </p:nvPr>
        </p:nvGraphicFramePr>
        <p:xfrm>
          <a:off x="2133600" y="1871663"/>
          <a:ext cx="7924800" cy="43985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353313317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3779389636"/>
                    </a:ext>
                  </a:extLst>
                </a:gridCol>
              </a:tblGrid>
              <a:tr h="146616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구정수</a:t>
                      </a:r>
                      <a:endParaRPr lang="en-US" altLang="ko-KR">
                        <a:latin typeface="+mj-ea"/>
                        <a:ea typeface="+mj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/>
                        <a:t>프로젝트 관리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DeBERTa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훈련</a:t>
                      </a: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김진영</a:t>
                      </a:r>
                      <a:endParaRPr lang="en-US" altLang="ko-KR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ALBERT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훈련</a:t>
                      </a: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716245"/>
                  </a:ext>
                </a:extLst>
              </a:tr>
              <a:tr h="146616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윤영진</a:t>
                      </a:r>
                      <a:endParaRPr lang="en-US" altLang="ko-KR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BERT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훈련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이주혁</a:t>
                      </a:r>
                      <a:endParaRPr lang="en-US" altLang="ko-KR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RoBERTa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훈련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68705"/>
                  </a:ext>
                </a:extLst>
              </a:tr>
              <a:tr h="146616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정동영</a:t>
                      </a:r>
                      <a:endParaRPr lang="en-US" altLang="ko-KR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ELECTRA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훈련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한현</a:t>
                      </a:r>
                      <a:endParaRPr lang="en-US" altLang="ko-KR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/>
                        <a:t>- 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GPT-2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훈련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89028"/>
                  </a:ext>
                </a:extLst>
              </a:tr>
            </a:tbl>
          </a:graphicData>
        </a:graphic>
      </p:graphicFrame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C9F3C8-4B18-726F-FA4A-7EA86B2860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저희 팀을 소개합니다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5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0B7BE-D83B-EFA3-F98B-40CAE2C3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60AA704-B3CE-7541-9EC6-57428F991D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156835"/>
              </p:ext>
            </p:extLst>
          </p:nvPr>
        </p:nvGraphicFramePr>
        <p:xfrm>
          <a:off x="525463" y="2387138"/>
          <a:ext cx="11141073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8267">
                  <a:extLst>
                    <a:ext uri="{9D8B030D-6E8A-4147-A177-3AD203B41FA5}">
                      <a16:colId xmlns:a16="http://schemas.microsoft.com/office/drawing/2014/main" val="2241487076"/>
                    </a:ext>
                  </a:extLst>
                </a:gridCol>
                <a:gridCol w="1378267">
                  <a:extLst>
                    <a:ext uri="{9D8B030D-6E8A-4147-A177-3AD203B41FA5}">
                      <a16:colId xmlns:a16="http://schemas.microsoft.com/office/drawing/2014/main" val="1042545776"/>
                    </a:ext>
                  </a:extLst>
                </a:gridCol>
                <a:gridCol w="1378267">
                  <a:extLst>
                    <a:ext uri="{9D8B030D-6E8A-4147-A177-3AD203B41FA5}">
                      <a16:colId xmlns:a16="http://schemas.microsoft.com/office/drawing/2014/main" val="76827330"/>
                    </a:ext>
                  </a:extLst>
                </a:gridCol>
                <a:gridCol w="1378267">
                  <a:extLst>
                    <a:ext uri="{9D8B030D-6E8A-4147-A177-3AD203B41FA5}">
                      <a16:colId xmlns:a16="http://schemas.microsoft.com/office/drawing/2014/main" val="2741256851"/>
                    </a:ext>
                  </a:extLst>
                </a:gridCol>
                <a:gridCol w="1378267">
                  <a:extLst>
                    <a:ext uri="{9D8B030D-6E8A-4147-A177-3AD203B41FA5}">
                      <a16:colId xmlns:a16="http://schemas.microsoft.com/office/drawing/2014/main" val="4063442466"/>
                    </a:ext>
                  </a:extLst>
                </a:gridCol>
                <a:gridCol w="2658156">
                  <a:extLst>
                    <a:ext uri="{9D8B030D-6E8A-4147-A177-3AD203B41FA5}">
                      <a16:colId xmlns:a16="http://schemas.microsoft.com/office/drawing/2014/main" val="2738985244"/>
                    </a:ext>
                  </a:extLst>
                </a:gridCol>
                <a:gridCol w="1591582">
                  <a:extLst>
                    <a:ext uri="{9D8B030D-6E8A-4147-A177-3AD203B41FA5}">
                      <a16:colId xmlns:a16="http://schemas.microsoft.com/office/drawing/2014/main" val="1911083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14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15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토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17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18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19 (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8564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Base-line code Bug fix</a:t>
                      </a:r>
                      <a:endParaRPr lang="ko-KR" altLang="en-US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21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모델 선정 및 훈련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77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Best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score</a:t>
                      </a:r>
                      <a:r>
                        <a:rPr lang="ko-KR" altLang="en-US"/>
                        <a:t> 모델 선정 및 발표자료 준비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71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프로젝트 </a:t>
                      </a:r>
                      <a:endParaRPr lang="en-US" altLang="ko-KR"/>
                    </a:p>
                    <a:p>
                      <a:pPr latinLnBrk="1"/>
                      <a:r>
                        <a:rPr lang="ko-KR" altLang="en-US"/>
                        <a:t>자료 제출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5730629"/>
                  </a:ext>
                </a:extLst>
              </a:tr>
            </a:tbl>
          </a:graphicData>
        </a:graphic>
      </p:graphicFrame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CA1CC2-E185-2CE9-4683-7F579891B8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프로젝트 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676CD-76BB-974C-10B0-2FA147AF02AC}"/>
              </a:ext>
            </a:extLst>
          </p:cNvPr>
          <p:cNvSpPr txBox="1"/>
          <p:nvPr/>
        </p:nvSpPr>
        <p:spPr>
          <a:xfrm>
            <a:off x="525463" y="2048584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+mj-ea"/>
                <a:ea typeface="+mj-ea"/>
              </a:rPr>
              <a:t>2022</a:t>
            </a:r>
            <a:r>
              <a:rPr lang="ko-KR" altLang="en-US" sz="1600">
                <a:latin typeface="+mj-ea"/>
                <a:ea typeface="+mj-ea"/>
              </a:rPr>
              <a:t>년 </a:t>
            </a:r>
            <a:r>
              <a:rPr lang="en-US" altLang="ko-KR" sz="1600">
                <a:latin typeface="+mj-ea"/>
                <a:ea typeface="+mj-ea"/>
              </a:rPr>
              <a:t>7</a:t>
            </a:r>
            <a:r>
              <a:rPr lang="ko-KR" altLang="en-US" sz="1600">
                <a:latin typeface="+mj-ea"/>
                <a:ea typeface="+mj-ea"/>
              </a:rPr>
              <a:t>월</a:t>
            </a:r>
            <a:endParaRPr lang="en-US" altLang="ko-KR" sz="16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164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FCCC6-C82D-A01D-D863-D40006C4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 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BC65814D-7DE4-F36C-A386-CF3BA39BD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" t="27627" r="6599" b="9161"/>
          <a:stretch/>
        </p:blipFill>
        <p:spPr>
          <a:xfrm>
            <a:off x="1560777" y="1825983"/>
            <a:ext cx="9070443" cy="4200349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7D5FA9-554A-84E2-1C02-5A16D1D8DB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일일미팅 과정</a:t>
            </a:r>
          </a:p>
        </p:txBody>
      </p:sp>
    </p:spTree>
    <p:extLst>
      <p:ext uri="{BB962C8B-B14F-4D97-AF65-F5344CB8AC3E}">
        <p14:creationId xmlns:p14="http://schemas.microsoft.com/office/powerpoint/2010/main" val="2806872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CE221-1E16-1AC7-E307-C4FD1F7F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D35779-DE1E-CACC-1B30-A69DD76E1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Bug fix – original code</a:t>
            </a:r>
            <a:endParaRPr lang="ko-KR" altLang="en-US"/>
          </a:p>
        </p:txBody>
      </p:sp>
      <p:pic>
        <p:nvPicPr>
          <p:cNvPr id="20" name="내용 개체 틀 19" descr="텍스트이(가) 표시된 사진&#10;&#10;자동 생성된 설명">
            <a:extLst>
              <a:ext uri="{FF2B5EF4-FFF2-40B4-BE49-F238E27FC236}">
                <a16:creationId xmlns:a16="http://schemas.microsoft.com/office/drawing/2014/main" id="{6D8BE413-EDA6-1977-0AFA-25BADEE4B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039" y="1630363"/>
            <a:ext cx="9057923" cy="4752975"/>
          </a:xfrm>
        </p:spPr>
      </p:pic>
    </p:spTree>
    <p:extLst>
      <p:ext uri="{BB962C8B-B14F-4D97-AF65-F5344CB8AC3E}">
        <p14:creationId xmlns:p14="http://schemas.microsoft.com/office/powerpoint/2010/main" val="137512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CE221-1E16-1AC7-E307-C4FD1F7F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프로젝트 진행 프로세스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D35779-DE1E-CACC-1B30-A69DD76E1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Bug fix – our code</a:t>
            </a:r>
            <a:endParaRPr lang="ko-KR" altLang="en-US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7ACE3912-56C2-C441-001C-8F12D336E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87" y="1390558"/>
            <a:ext cx="9304223" cy="5102316"/>
          </a:xfr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466F4B-02C1-617D-C4A6-C06F80C70D58}"/>
              </a:ext>
            </a:extLst>
          </p:cNvPr>
          <p:cNvCxnSpPr>
            <a:cxnSpLocks/>
          </p:cNvCxnSpPr>
          <p:nvPr/>
        </p:nvCxnSpPr>
        <p:spPr>
          <a:xfrm>
            <a:off x="2444173" y="4480963"/>
            <a:ext cx="157163" cy="0"/>
          </a:xfrm>
          <a:prstGeom prst="line">
            <a:avLst/>
          </a:prstGeom>
          <a:ln w="19050" cap="rnd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2E9C307-C373-6531-F979-4096B9DD3541}"/>
              </a:ext>
            </a:extLst>
          </p:cNvPr>
          <p:cNvCxnSpPr>
            <a:cxnSpLocks/>
          </p:cNvCxnSpPr>
          <p:nvPr/>
        </p:nvCxnSpPr>
        <p:spPr>
          <a:xfrm>
            <a:off x="2444173" y="3601806"/>
            <a:ext cx="0" cy="879157"/>
          </a:xfrm>
          <a:prstGeom prst="line">
            <a:avLst/>
          </a:prstGeom>
          <a:ln w="19050" cap="rnd"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3001F3A-B560-9D1E-16F3-8A727A138B4F}"/>
              </a:ext>
            </a:extLst>
          </p:cNvPr>
          <p:cNvCxnSpPr>
            <a:cxnSpLocks/>
          </p:cNvCxnSpPr>
          <p:nvPr/>
        </p:nvCxnSpPr>
        <p:spPr>
          <a:xfrm>
            <a:off x="2444173" y="3601806"/>
            <a:ext cx="157163" cy="0"/>
          </a:xfrm>
          <a:prstGeom prst="line">
            <a:avLst/>
          </a:prstGeom>
          <a:ln w="19050" cap="rnd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49D25D-6F80-C527-7B0B-2E8EF46952DA}"/>
              </a:ext>
            </a:extLst>
          </p:cNvPr>
          <p:cNvCxnSpPr>
            <a:cxnSpLocks/>
          </p:cNvCxnSpPr>
          <p:nvPr/>
        </p:nvCxnSpPr>
        <p:spPr>
          <a:xfrm>
            <a:off x="2425701" y="2968885"/>
            <a:ext cx="157163" cy="0"/>
          </a:xfrm>
          <a:prstGeom prst="line">
            <a:avLst/>
          </a:prstGeom>
          <a:ln w="19050" cap="rnd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11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World">
      <a:majorFont>
        <a:latin typeface="KoPubWorld돋움체 Bold"/>
        <a:ea typeface="KoPubWorld돋움체 Bold"/>
        <a:cs typeface=""/>
      </a:majorFont>
      <a:minorFont>
        <a:latin typeface="KoPubWorld돋움체 Light"/>
        <a:ea typeface="KoPubWorld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2580</Words>
  <Application>Microsoft Office PowerPoint</Application>
  <PresentationFormat>와이드스크린</PresentationFormat>
  <Paragraphs>568</Paragraphs>
  <Slides>39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KoPubWorld돋움체 Bold</vt:lpstr>
      <vt:lpstr>맑은 고딕</vt:lpstr>
      <vt:lpstr>Cambria Math</vt:lpstr>
      <vt:lpstr>KoPubWorld돋움체 Light</vt:lpstr>
      <vt:lpstr>Hack</vt:lpstr>
      <vt:lpstr>Arial</vt:lpstr>
      <vt:lpstr>Office 테마</vt:lpstr>
      <vt:lpstr>문장 분류기 구현</vt:lpstr>
      <vt:lpstr>Contents</vt:lpstr>
      <vt:lpstr>1. 프로젝트 개요</vt:lpstr>
      <vt:lpstr>1. 프로젝트 개요</vt:lpstr>
      <vt:lpstr>2. 프로젝트 팀 구성 및 역할</vt:lpstr>
      <vt:lpstr>3. 프로젝트 진행 프로세스</vt:lpstr>
      <vt:lpstr>3. 프로젝트 진행 프로세스  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3. 프로젝트 진행 프로세스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5. 자체 평가 및 보완</vt:lpstr>
      <vt:lpstr>문장 분류기 구현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발표자료 기획</dc:title>
  <dc:creator>구정수</dc:creator>
  <cp:lastModifiedBy>구정수</cp:lastModifiedBy>
  <cp:revision>19</cp:revision>
  <dcterms:created xsi:type="dcterms:W3CDTF">2022-07-17T08:42:04Z</dcterms:created>
  <dcterms:modified xsi:type="dcterms:W3CDTF">2022-08-23T10:53:36Z</dcterms:modified>
</cp:coreProperties>
</file>